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568" r:id="rId2"/>
    <p:sldId id="567" r:id="rId3"/>
    <p:sldId id="565" r:id="rId4"/>
    <p:sldId id="566" r:id="rId5"/>
    <p:sldId id="484" r:id="rId6"/>
    <p:sldId id="564" r:id="rId7"/>
    <p:sldId id="497" r:id="rId8"/>
    <p:sldId id="488" r:id="rId9"/>
    <p:sldId id="489" r:id="rId10"/>
    <p:sldId id="498" r:id="rId11"/>
    <p:sldId id="490" r:id="rId12"/>
    <p:sldId id="491" r:id="rId13"/>
    <p:sldId id="49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3E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4660"/>
  </p:normalViewPr>
  <p:slideViewPr>
    <p:cSldViewPr snapToGrid="0">
      <p:cViewPr varScale="1">
        <p:scale>
          <a:sx n="115" d="100"/>
          <a:sy n="115" d="100"/>
        </p:scale>
        <p:origin x="15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5502-AA08-4CF5-82E2-BC309D7688C1}" type="datetimeFigureOut">
              <a:rPr lang="en-GB" smtClean="0"/>
              <a:t>29/11/2019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3</a:t>
            </a:fld>
            <a:endParaRPr lang="en-GB" dirty="0"/>
          </a:p>
        </p:txBody>
      </p:sp>
    </p:spTree>
    <p:extLst>
      <p:ext uri="{BB962C8B-B14F-4D97-AF65-F5344CB8AC3E}">
        <p14:creationId xmlns:p14="http://schemas.microsoft.com/office/powerpoint/2010/main" val="2539849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13</a:t>
            </a:fld>
            <a:endParaRPr lang="en-GB" dirty="0"/>
          </a:p>
        </p:txBody>
      </p:sp>
    </p:spTree>
    <p:extLst>
      <p:ext uri="{BB962C8B-B14F-4D97-AF65-F5344CB8AC3E}">
        <p14:creationId xmlns:p14="http://schemas.microsoft.com/office/powerpoint/2010/main" val="213453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5</a:t>
            </a:fld>
            <a:endParaRPr lang="en-GB" dirty="0"/>
          </a:p>
        </p:txBody>
      </p:sp>
    </p:spTree>
    <p:extLst>
      <p:ext uri="{BB962C8B-B14F-4D97-AF65-F5344CB8AC3E}">
        <p14:creationId xmlns:p14="http://schemas.microsoft.com/office/powerpoint/2010/main" val="416275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6</a:t>
            </a:fld>
            <a:endParaRPr lang="en-GB" dirty="0"/>
          </a:p>
        </p:txBody>
      </p:sp>
    </p:spTree>
    <p:extLst>
      <p:ext uri="{BB962C8B-B14F-4D97-AF65-F5344CB8AC3E}">
        <p14:creationId xmlns:p14="http://schemas.microsoft.com/office/powerpoint/2010/main" val="2518595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7</a:t>
            </a:fld>
            <a:endParaRPr lang="en-GB" dirty="0"/>
          </a:p>
        </p:txBody>
      </p:sp>
    </p:spTree>
    <p:extLst>
      <p:ext uri="{BB962C8B-B14F-4D97-AF65-F5344CB8AC3E}">
        <p14:creationId xmlns:p14="http://schemas.microsoft.com/office/powerpoint/2010/main" val="288456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8</a:t>
            </a:fld>
            <a:endParaRPr lang="en-GB" dirty="0"/>
          </a:p>
        </p:txBody>
      </p:sp>
    </p:spTree>
    <p:extLst>
      <p:ext uri="{BB962C8B-B14F-4D97-AF65-F5344CB8AC3E}">
        <p14:creationId xmlns:p14="http://schemas.microsoft.com/office/powerpoint/2010/main" val="4043874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9</a:t>
            </a:fld>
            <a:endParaRPr lang="en-GB" dirty="0"/>
          </a:p>
        </p:txBody>
      </p:sp>
    </p:spTree>
    <p:extLst>
      <p:ext uri="{BB962C8B-B14F-4D97-AF65-F5344CB8AC3E}">
        <p14:creationId xmlns:p14="http://schemas.microsoft.com/office/powerpoint/2010/main" val="3232917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10</a:t>
            </a:fld>
            <a:endParaRPr lang="en-GB" dirty="0"/>
          </a:p>
        </p:txBody>
      </p:sp>
    </p:spTree>
    <p:extLst>
      <p:ext uri="{BB962C8B-B14F-4D97-AF65-F5344CB8AC3E}">
        <p14:creationId xmlns:p14="http://schemas.microsoft.com/office/powerpoint/2010/main" val="89730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11</a:t>
            </a:fld>
            <a:endParaRPr lang="en-GB" dirty="0"/>
          </a:p>
        </p:txBody>
      </p:sp>
    </p:spTree>
    <p:extLst>
      <p:ext uri="{BB962C8B-B14F-4D97-AF65-F5344CB8AC3E}">
        <p14:creationId xmlns:p14="http://schemas.microsoft.com/office/powerpoint/2010/main" val="3630203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12</a:t>
            </a:fld>
            <a:endParaRPr lang="en-GB" dirty="0"/>
          </a:p>
        </p:txBody>
      </p:sp>
    </p:spTree>
    <p:extLst>
      <p:ext uri="{BB962C8B-B14F-4D97-AF65-F5344CB8AC3E}">
        <p14:creationId xmlns:p14="http://schemas.microsoft.com/office/powerpoint/2010/main" val="1788427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A35AAB-5AE1-40AC-94BF-583140162900}" type="datetime1">
              <a:rPr lang="en-GB" smtClean="0"/>
              <a:t>29/11/2019</a:t>
            </a:fld>
            <a:endParaRPr lang="en-GB" dirty="0"/>
          </a:p>
        </p:txBody>
      </p:sp>
      <p:sp>
        <p:nvSpPr>
          <p:cNvPr id="5" name="Footer Placeholder 4"/>
          <p:cNvSpPr>
            <a:spLocks noGrp="1"/>
          </p:cNvSpPr>
          <p:nvPr>
            <p:ph type="ftr" sz="quarter" idx="11"/>
          </p:nvPr>
        </p:nvSpPr>
        <p:spPr/>
        <p:txBody>
          <a:bodyPr/>
          <a:lstStyle/>
          <a:p>
            <a:r>
              <a:rPr lang="en-GB" smtClean="0"/>
              <a:t>© Focus Education (UK) Ltd</a:t>
            </a:r>
            <a:endParaRPr lang="en-GB" dirty="0"/>
          </a:p>
        </p:txBody>
      </p:sp>
      <p:sp>
        <p:nvSpPr>
          <p:cNvPr id="6" name="Slide Number Placeholder 5"/>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417384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4853C1-9D74-4734-BC0F-01479C7A829D}" type="datetime1">
              <a:rPr lang="en-GB" smtClean="0"/>
              <a:t>29/11/2019</a:t>
            </a:fld>
            <a:endParaRPr lang="en-GB" dirty="0"/>
          </a:p>
        </p:txBody>
      </p:sp>
      <p:sp>
        <p:nvSpPr>
          <p:cNvPr id="5" name="Footer Placeholder 4"/>
          <p:cNvSpPr>
            <a:spLocks noGrp="1"/>
          </p:cNvSpPr>
          <p:nvPr>
            <p:ph type="ftr" sz="quarter" idx="11"/>
          </p:nvPr>
        </p:nvSpPr>
        <p:spPr/>
        <p:txBody>
          <a:bodyPr/>
          <a:lstStyle/>
          <a:p>
            <a:r>
              <a:rPr lang="en-GB" smtClean="0"/>
              <a:t>© Focus Education (UK) Ltd</a:t>
            </a:r>
            <a:endParaRPr lang="en-GB" dirty="0"/>
          </a:p>
        </p:txBody>
      </p:sp>
      <p:sp>
        <p:nvSpPr>
          <p:cNvPr id="6" name="Slide Number Placeholder 5"/>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312249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0D017-9533-4CBB-BB2C-D257065E0164}" type="datetime1">
              <a:rPr lang="en-GB" smtClean="0"/>
              <a:t>29/11/2019</a:t>
            </a:fld>
            <a:endParaRPr lang="en-GB" dirty="0"/>
          </a:p>
        </p:txBody>
      </p:sp>
      <p:sp>
        <p:nvSpPr>
          <p:cNvPr id="5" name="Footer Placeholder 4"/>
          <p:cNvSpPr>
            <a:spLocks noGrp="1"/>
          </p:cNvSpPr>
          <p:nvPr>
            <p:ph type="ftr" sz="quarter" idx="11"/>
          </p:nvPr>
        </p:nvSpPr>
        <p:spPr/>
        <p:txBody>
          <a:bodyPr/>
          <a:lstStyle/>
          <a:p>
            <a:r>
              <a:rPr lang="en-GB" smtClean="0"/>
              <a:t>© Focus Education (UK) Ltd</a:t>
            </a:r>
            <a:endParaRPr lang="en-GB" dirty="0"/>
          </a:p>
        </p:txBody>
      </p:sp>
      <p:sp>
        <p:nvSpPr>
          <p:cNvPr id="6" name="Slide Number Placeholder 5"/>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1524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79D65C-9C25-44E4-B8AE-A0D60E983BE8}"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CD952-E866-4C79-A4D4-371A5334628A}" type="datetime1">
              <a:rPr lang="en-GB" smtClean="0"/>
              <a:t>29/11/2019</a:t>
            </a:fld>
            <a:endParaRPr lang="en-GB" dirty="0"/>
          </a:p>
        </p:txBody>
      </p:sp>
      <p:sp>
        <p:nvSpPr>
          <p:cNvPr id="5" name="Footer Placeholder 4"/>
          <p:cNvSpPr>
            <a:spLocks noGrp="1"/>
          </p:cNvSpPr>
          <p:nvPr>
            <p:ph type="ftr" sz="quarter" idx="11"/>
          </p:nvPr>
        </p:nvSpPr>
        <p:spPr/>
        <p:txBody>
          <a:bodyPr/>
          <a:lstStyle/>
          <a:p>
            <a:r>
              <a:rPr lang="en-GB" smtClean="0"/>
              <a:t>© Focus Education (UK) Ltd</a:t>
            </a:r>
            <a:endParaRPr lang="en-GB" dirty="0"/>
          </a:p>
        </p:txBody>
      </p:sp>
      <p:sp>
        <p:nvSpPr>
          <p:cNvPr id="6" name="Slide Number Placeholder 5"/>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226554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94C88A-2B68-4BE1-B6B1-E2C9CFFFC640}" type="datetime1">
              <a:rPr lang="en-GB" smtClean="0"/>
              <a:t>29/11/2019</a:t>
            </a:fld>
            <a:endParaRPr lang="en-GB" dirty="0"/>
          </a:p>
        </p:txBody>
      </p:sp>
      <p:sp>
        <p:nvSpPr>
          <p:cNvPr id="6" name="Footer Placeholder 5"/>
          <p:cNvSpPr>
            <a:spLocks noGrp="1"/>
          </p:cNvSpPr>
          <p:nvPr>
            <p:ph type="ftr" sz="quarter" idx="11"/>
          </p:nvPr>
        </p:nvSpPr>
        <p:spPr/>
        <p:txBody>
          <a:bodyPr/>
          <a:lstStyle/>
          <a:p>
            <a:r>
              <a:rPr lang="en-GB" smtClean="0"/>
              <a:t>© Focus Education (UK) Ltd</a:t>
            </a:r>
            <a:endParaRPr lang="en-GB" dirty="0"/>
          </a:p>
        </p:txBody>
      </p:sp>
      <p:sp>
        <p:nvSpPr>
          <p:cNvPr id="7" name="Slide Number Placeholder 6"/>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208841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67B201-E3EC-499F-AB4E-7270DAABDC87}" type="datetime1">
              <a:rPr lang="en-GB" smtClean="0"/>
              <a:t>29/11/2019</a:t>
            </a:fld>
            <a:endParaRPr lang="en-GB" dirty="0"/>
          </a:p>
        </p:txBody>
      </p:sp>
      <p:sp>
        <p:nvSpPr>
          <p:cNvPr id="8" name="Footer Placeholder 7"/>
          <p:cNvSpPr>
            <a:spLocks noGrp="1"/>
          </p:cNvSpPr>
          <p:nvPr>
            <p:ph type="ftr" sz="quarter" idx="11"/>
          </p:nvPr>
        </p:nvSpPr>
        <p:spPr/>
        <p:txBody>
          <a:bodyPr/>
          <a:lstStyle/>
          <a:p>
            <a:r>
              <a:rPr lang="en-GB" smtClean="0"/>
              <a:t>© Focus Education (UK) Ltd</a:t>
            </a:r>
            <a:endParaRPr lang="en-GB" dirty="0"/>
          </a:p>
        </p:txBody>
      </p:sp>
      <p:sp>
        <p:nvSpPr>
          <p:cNvPr id="9" name="Slide Number Placeholder 8"/>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108554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8B2198-0CF2-4959-A492-FC7AA434FFE3}" type="datetime1">
              <a:rPr lang="en-GB" smtClean="0"/>
              <a:t>29/11/2019</a:t>
            </a:fld>
            <a:endParaRPr lang="en-GB" dirty="0"/>
          </a:p>
        </p:txBody>
      </p:sp>
      <p:sp>
        <p:nvSpPr>
          <p:cNvPr id="4" name="Footer Placeholder 3"/>
          <p:cNvSpPr>
            <a:spLocks noGrp="1"/>
          </p:cNvSpPr>
          <p:nvPr>
            <p:ph type="ftr" sz="quarter" idx="11"/>
          </p:nvPr>
        </p:nvSpPr>
        <p:spPr/>
        <p:txBody>
          <a:bodyPr/>
          <a:lstStyle/>
          <a:p>
            <a:r>
              <a:rPr lang="en-GB" smtClean="0"/>
              <a:t>©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1451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6A343-0A8F-421D-A0EF-56CEA55E59BF}" type="datetime1">
              <a:rPr lang="en-GB" smtClean="0"/>
              <a:t>29/11/2019</a:t>
            </a:fld>
            <a:endParaRPr lang="en-GB" dirty="0"/>
          </a:p>
        </p:txBody>
      </p:sp>
      <p:sp>
        <p:nvSpPr>
          <p:cNvPr id="3" name="Footer Placeholder 2"/>
          <p:cNvSpPr>
            <a:spLocks noGrp="1"/>
          </p:cNvSpPr>
          <p:nvPr>
            <p:ph type="ftr" sz="quarter" idx="11"/>
          </p:nvPr>
        </p:nvSpPr>
        <p:spPr/>
        <p:txBody>
          <a:bodyPr/>
          <a:lstStyle/>
          <a:p>
            <a:r>
              <a:rPr lang="en-GB" smtClean="0"/>
              <a:t>© Focus Education (UK) Ltd</a:t>
            </a:r>
            <a:endParaRPr lang="en-GB" dirty="0"/>
          </a:p>
        </p:txBody>
      </p:sp>
      <p:sp>
        <p:nvSpPr>
          <p:cNvPr id="4" name="Slide Number Placeholder 3"/>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12467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0AF53A-DD62-40EA-B8F9-8F61B248E755}" type="datetime1">
              <a:rPr lang="en-GB" smtClean="0"/>
              <a:t>29/11/2019</a:t>
            </a:fld>
            <a:endParaRPr lang="en-GB" dirty="0"/>
          </a:p>
        </p:txBody>
      </p:sp>
      <p:sp>
        <p:nvSpPr>
          <p:cNvPr id="6" name="Footer Placeholder 5"/>
          <p:cNvSpPr>
            <a:spLocks noGrp="1"/>
          </p:cNvSpPr>
          <p:nvPr>
            <p:ph type="ftr" sz="quarter" idx="11"/>
          </p:nvPr>
        </p:nvSpPr>
        <p:spPr/>
        <p:txBody>
          <a:bodyPr/>
          <a:lstStyle/>
          <a:p>
            <a:r>
              <a:rPr lang="en-GB" smtClean="0"/>
              <a:t>© Focus Education (UK) Ltd</a:t>
            </a:r>
            <a:endParaRPr lang="en-GB" dirty="0"/>
          </a:p>
        </p:txBody>
      </p:sp>
      <p:sp>
        <p:nvSpPr>
          <p:cNvPr id="7" name="Slide Number Placeholder 6"/>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25414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C7F27C-EE33-45FD-894E-DF258AC48409}" type="datetime1">
              <a:rPr lang="en-GB" smtClean="0"/>
              <a:t>29/11/2019</a:t>
            </a:fld>
            <a:endParaRPr lang="en-GB" dirty="0"/>
          </a:p>
        </p:txBody>
      </p:sp>
      <p:sp>
        <p:nvSpPr>
          <p:cNvPr id="6" name="Footer Placeholder 5"/>
          <p:cNvSpPr>
            <a:spLocks noGrp="1"/>
          </p:cNvSpPr>
          <p:nvPr>
            <p:ph type="ftr" sz="quarter" idx="11"/>
          </p:nvPr>
        </p:nvSpPr>
        <p:spPr/>
        <p:txBody>
          <a:bodyPr/>
          <a:lstStyle/>
          <a:p>
            <a:r>
              <a:rPr lang="en-GB" smtClean="0"/>
              <a:t>© Focus Education (UK) Ltd</a:t>
            </a:r>
            <a:endParaRPr lang="en-GB" dirty="0"/>
          </a:p>
        </p:txBody>
      </p:sp>
      <p:sp>
        <p:nvSpPr>
          <p:cNvPr id="7" name="Slide Number Placeholder 6"/>
          <p:cNvSpPr>
            <a:spLocks noGrp="1"/>
          </p:cNvSpPr>
          <p:nvPr>
            <p:ph type="sldNum" sz="quarter" idx="12"/>
          </p:nvPr>
        </p:nvSpPr>
        <p:spPr/>
        <p:txBody>
          <a:bodyPr/>
          <a:lstStyle/>
          <a:p>
            <a:fld id="{63AE8FA3-EEAC-4A69-A937-97D55627DA92}" type="slidenum">
              <a:rPr lang="en-GB" smtClean="0"/>
              <a:t>‹#›</a:t>
            </a:fld>
            <a:endParaRPr lang="en-GB" dirty="0"/>
          </a:p>
        </p:txBody>
      </p:sp>
    </p:spTree>
    <p:extLst>
      <p:ext uri="{BB962C8B-B14F-4D97-AF65-F5344CB8AC3E}">
        <p14:creationId xmlns:p14="http://schemas.microsoft.com/office/powerpoint/2010/main" val="141097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F498-DB1C-48C7-A0A3-61ECC1D76B1A}" type="datetime1">
              <a:rPr lang="en-GB" smtClean="0"/>
              <a:t>29/11/2019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t>1</a:t>
            </a:fld>
            <a:endParaRPr lang="en-GB" dirty="0"/>
          </a:p>
        </p:txBody>
      </p:sp>
      <p:sp>
        <p:nvSpPr>
          <p:cNvPr id="4" name="Rectangle 3"/>
          <p:cNvSpPr/>
          <p:nvPr/>
        </p:nvSpPr>
        <p:spPr>
          <a:xfrm>
            <a:off x="423949" y="663806"/>
            <a:ext cx="8296102" cy="4071884"/>
          </a:xfrm>
          <a:prstGeom prst="rect">
            <a:avLst/>
          </a:prstGeom>
        </p:spPr>
        <p:txBody>
          <a:bodyPr wrap="square">
            <a:spAutoFit/>
          </a:bodyPr>
          <a:lstStyle/>
          <a:p>
            <a:pPr marL="127635">
              <a:spcBef>
                <a:spcPts val="200"/>
              </a:spcBef>
              <a:spcAft>
                <a:spcPts val="0"/>
              </a:spcAft>
            </a:pPr>
            <a:r>
              <a:rPr lang="en-GB" sz="2400" dirty="0" smtClean="0">
                <a:solidFill>
                  <a:srgbClr val="0070C0"/>
                </a:solidFill>
                <a:latin typeface="Comic Sans MS" panose="030F0702030302020204" pitchFamily="66" charset="0"/>
                <a:ea typeface="Roboto"/>
                <a:cs typeface="Roboto"/>
              </a:rPr>
              <a:t>Learning in EYFS:</a:t>
            </a:r>
          </a:p>
          <a:p>
            <a:pPr marL="127635">
              <a:spcBef>
                <a:spcPts val="200"/>
              </a:spcBef>
              <a:spcAft>
                <a:spcPts val="0"/>
              </a:spcAft>
            </a:pPr>
            <a:endParaRPr lang="en-GB" dirty="0">
              <a:solidFill>
                <a:srgbClr val="0070C0"/>
              </a:solidFill>
              <a:latin typeface="Comic Sans MS" panose="030F0702030302020204" pitchFamily="66" charset="0"/>
              <a:ea typeface="Roboto"/>
              <a:cs typeface="Roboto"/>
            </a:endParaRPr>
          </a:p>
          <a:p>
            <a:pPr marL="67310" marR="9207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document </a:t>
            </a:r>
            <a:r>
              <a:rPr lang="en-GB" sz="1600" dirty="0">
                <a:solidFill>
                  <a:srgbClr val="292526"/>
                </a:solidFill>
                <a:latin typeface="Comic Sans MS" panose="030F0702030302020204" pitchFamily="66" charset="0"/>
                <a:ea typeface="Roboto"/>
                <a:cs typeface="Roboto"/>
              </a:rPr>
              <a:t>demonstrates which early years outcomes are prerequisite skills for computing within the national curriculum. </a:t>
            </a:r>
            <a:endParaRPr lang="en-GB" sz="1600" dirty="0" smtClean="0">
              <a:solidFill>
                <a:srgbClr val="292526"/>
              </a:solidFill>
              <a:latin typeface="Comic Sans MS" panose="030F0702030302020204" pitchFamily="66" charset="0"/>
              <a:ea typeface="Roboto"/>
              <a:cs typeface="Roboto"/>
            </a:endParaRPr>
          </a:p>
          <a:p>
            <a:pPr marL="67310" marR="92075" algn="just">
              <a:lnSpc>
                <a:spcPct val="105000"/>
              </a:lnSpc>
              <a:spcBef>
                <a:spcPts val="570"/>
              </a:spcBef>
              <a:spcAft>
                <a:spcPts val="0"/>
              </a:spcAft>
            </a:pPr>
            <a:endParaRPr lang="en-GB" sz="1600" dirty="0" smtClean="0">
              <a:solidFill>
                <a:srgbClr val="292526"/>
              </a:solidFill>
              <a:latin typeface="Comic Sans MS" panose="030F0702030302020204" pitchFamily="66" charset="0"/>
              <a:ea typeface="Roboto"/>
              <a:cs typeface="Roboto"/>
            </a:endParaRPr>
          </a:p>
          <a:p>
            <a:pPr marL="67310" marR="9207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a:t>
            </a:r>
            <a:r>
              <a:rPr lang="en-GB" sz="1600" dirty="0">
                <a:solidFill>
                  <a:srgbClr val="292526"/>
                </a:solidFill>
                <a:latin typeface="Comic Sans MS" panose="030F0702030302020204" pitchFamily="66" charset="0"/>
                <a:ea typeface="Roboto"/>
                <a:cs typeface="Roboto"/>
              </a:rPr>
              <a:t>table </a:t>
            </a:r>
            <a:r>
              <a:rPr lang="en-GB" sz="1600" dirty="0" smtClean="0">
                <a:solidFill>
                  <a:srgbClr val="292526"/>
                </a:solidFill>
                <a:latin typeface="Comic Sans MS" panose="030F0702030302020204" pitchFamily="66" charset="0"/>
                <a:ea typeface="Roboto"/>
                <a:cs typeface="Roboto"/>
              </a:rPr>
              <a:t>outlines </a:t>
            </a:r>
            <a:r>
              <a:rPr lang="en-GB" sz="1600" dirty="0">
                <a:solidFill>
                  <a:srgbClr val="292526"/>
                </a:solidFill>
                <a:latin typeface="Comic Sans MS" panose="030F0702030302020204" pitchFamily="66" charset="0"/>
                <a:ea typeface="Roboto"/>
                <a:cs typeface="Roboto"/>
              </a:rPr>
              <a:t>the most relevant early years outcomes from 30-50 months to ELG, brought together from different areas of the Early Years Foundation Stage, to match the programme of study for computing</a:t>
            </a:r>
            <a:r>
              <a:rPr lang="en-GB" sz="1600" dirty="0" smtClean="0">
                <a:solidFill>
                  <a:srgbClr val="292526"/>
                </a:solidFill>
                <a:latin typeface="Comic Sans MS" panose="030F0702030302020204" pitchFamily="66" charset="0"/>
                <a:ea typeface="Roboto"/>
                <a:cs typeface="Roboto"/>
              </a:rPr>
              <a:t>.</a:t>
            </a:r>
          </a:p>
          <a:p>
            <a:pPr marL="67310" marR="92075" algn="just">
              <a:lnSpc>
                <a:spcPct val="105000"/>
              </a:lnSpc>
              <a:spcBef>
                <a:spcPts val="570"/>
              </a:spcBef>
              <a:spcAft>
                <a:spcPts val="0"/>
              </a:spcAft>
            </a:pPr>
            <a:endParaRPr lang="en-GB" sz="1600" dirty="0">
              <a:latin typeface="Comic Sans MS" panose="030F0702030302020204" pitchFamily="66" charset="0"/>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computing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Comic Sans MS" panose="030F0702030302020204" pitchFamily="66" charset="0"/>
              <a:ea typeface="Roboto"/>
              <a:cs typeface="Roboto"/>
            </a:endParaRPr>
          </a:p>
          <a:p>
            <a:pPr marL="342900" lvl="0" indent="-342900">
              <a:spcBef>
                <a:spcPts val="365"/>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Understanding the</a:t>
            </a:r>
            <a:r>
              <a:rPr lang="en-GB" sz="1600" spc="-120" dirty="0">
                <a:solidFill>
                  <a:srgbClr val="231F20"/>
                </a:solidFill>
                <a:latin typeface="Comic Sans MS" panose="030F0702030302020204" pitchFamily="66" charset="0"/>
                <a:ea typeface="Roboto"/>
                <a:cs typeface="Roboto"/>
              </a:rPr>
              <a:t> </a:t>
            </a:r>
            <a:r>
              <a:rPr lang="en-GB" sz="1600" spc="-60" dirty="0">
                <a:solidFill>
                  <a:srgbClr val="231F20"/>
                </a:solidFill>
                <a:latin typeface="Comic Sans MS" panose="030F0702030302020204" pitchFamily="66" charset="0"/>
                <a:ea typeface="Roboto"/>
                <a:cs typeface="Roboto"/>
              </a:rPr>
              <a:t>World</a:t>
            </a:r>
            <a:endParaRPr lang="en-GB" sz="1600" spc="-60" dirty="0">
              <a:latin typeface="Comic Sans MS" panose="030F0702030302020204" pitchFamily="66" charset="0"/>
              <a:ea typeface="Roboto"/>
              <a:cs typeface="Roboto"/>
            </a:endParaRPr>
          </a:p>
        </p:txBody>
      </p:sp>
    </p:spTree>
    <p:extLst>
      <p:ext uri="{BB962C8B-B14F-4D97-AF65-F5344CB8AC3E}">
        <p14:creationId xmlns:p14="http://schemas.microsoft.com/office/powerpoint/2010/main" val="162157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6FCC657-E9A5-4F0E-911C-CF923C56F4C4}" type="slidenum">
              <a:rPr lang="en-GB"/>
              <a:pPr>
                <a:defRPr/>
              </a:pPr>
              <a:t>10</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513894218"/>
              </p:ext>
            </p:extLst>
          </p:nvPr>
        </p:nvGraphicFramePr>
        <p:xfrm>
          <a:off x="559383" y="373401"/>
          <a:ext cx="8025234" cy="5744638"/>
        </p:xfrm>
        <a:graphic>
          <a:graphicData uri="http://schemas.openxmlformats.org/drawingml/2006/table">
            <a:tbl>
              <a:tblPr firstRow="1" bandRow="1">
                <a:tableStyleId>{5C22544A-7EE6-4342-B048-85BDC9FD1C3A}</a:tableStyleId>
              </a:tblPr>
              <a:tblGrid>
                <a:gridCol w="4012617">
                  <a:extLst>
                    <a:ext uri="{9D8B030D-6E8A-4147-A177-3AD203B41FA5}">
                      <a16:colId xmlns:a16="http://schemas.microsoft.com/office/drawing/2014/main" val="20000"/>
                    </a:ext>
                  </a:extLst>
                </a:gridCol>
                <a:gridCol w="4012617">
                  <a:extLst>
                    <a:ext uri="{9D8B030D-6E8A-4147-A177-3AD203B41FA5}">
                      <a16:colId xmlns:a16="http://schemas.microsoft.com/office/drawing/2014/main" val="20001"/>
                    </a:ext>
                  </a:extLst>
                </a:gridCol>
              </a:tblGrid>
              <a:tr h="39618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E-safety in Years</a:t>
                      </a:r>
                      <a:r>
                        <a:rPr lang="en-GB" sz="1800" baseline="0" dirty="0">
                          <a:solidFill>
                            <a:schemeClr val="bg1"/>
                          </a:solidFill>
                          <a:latin typeface="Century Gothic" pitchFamily="34" charset="0"/>
                        </a:rPr>
                        <a:t> 3 and 4</a:t>
                      </a:r>
                      <a:endParaRPr lang="en-GB" sz="1800" dirty="0">
                        <a:solidFill>
                          <a:schemeClr val="bg1"/>
                        </a:solidFill>
                        <a:latin typeface="Century Gothic" pitchFamily="34" charset="0"/>
                      </a:endParaRPr>
                    </a:p>
                  </a:txBody>
                  <a:tcPr marT="45701" marB="45701"/>
                </a:tc>
                <a:tc hMerge="1">
                  <a:txBody>
                    <a:bodyPr/>
                    <a:lstStyle/>
                    <a:p>
                      <a:endParaRPr lang="en-GB"/>
                    </a:p>
                  </a:txBody>
                  <a:tcPr/>
                </a:tc>
                <a:extLst>
                  <a:ext uri="{0D108BD9-81ED-4DB2-BD59-A6C34878D82A}">
                    <a16:rowId xmlns:a16="http://schemas.microsoft.com/office/drawing/2014/main" val="10000"/>
                  </a:ext>
                </a:extLst>
              </a:tr>
              <a:tr h="227856">
                <a:tc>
                  <a:txBody>
                    <a:bodyPr/>
                    <a:lstStyle/>
                    <a:p>
                      <a:pPr algn="ctr">
                        <a:spcAft>
                          <a:spcPts val="0"/>
                        </a:spcAft>
                      </a:pPr>
                      <a:r>
                        <a:rPr lang="en-GB" sz="1200" b="1" dirty="0">
                          <a:latin typeface="Century Gothic" pitchFamily="34" charset="0"/>
                          <a:ea typeface="Times New Roman"/>
                          <a:cs typeface="Times New Roman"/>
                        </a:rPr>
                        <a:t>Knowledge &amp; understanding</a:t>
                      </a:r>
                    </a:p>
                  </a:txBody>
                  <a:tcPr marL="68580" marR="68580" marT="0" marB="0"/>
                </a:tc>
                <a:tc>
                  <a:txBody>
                    <a:bodyPr/>
                    <a:lstStyle/>
                    <a:p>
                      <a:pPr algn="ctr">
                        <a:spcAft>
                          <a:spcPts val="0"/>
                        </a:spcAft>
                      </a:pPr>
                      <a:r>
                        <a:rPr lang="en-GB" sz="1200" b="1" dirty="0">
                          <a:latin typeface="Century Gothic" pitchFamily="34" charset="0"/>
                          <a:ea typeface="Times New Roman"/>
                          <a:cs typeface="Times New Roman"/>
                        </a:rPr>
                        <a:t>Skills</a:t>
                      </a:r>
                    </a:p>
                  </a:txBody>
                  <a:tcPr marL="68580" marR="68580" marT="0" marB="0"/>
                </a:tc>
                <a:extLst>
                  <a:ext uri="{0D108BD9-81ED-4DB2-BD59-A6C34878D82A}">
                    <a16:rowId xmlns:a16="http://schemas.microsoft.com/office/drawing/2014/main" val="10001"/>
                  </a:ext>
                </a:extLst>
              </a:tr>
              <a:tr h="1229464">
                <a:tc>
                  <a:txBody>
                    <a:bodyPr/>
                    <a:lstStyle/>
                    <a:p>
                      <a:pPr marL="171450" lvl="0" indent="-171450">
                        <a:buFont typeface="Arial" pitchFamily="34" charset="0"/>
                        <a:buChar char="•"/>
                      </a:pPr>
                      <a:r>
                        <a:rPr kumimoji="0" lang="en-GB" sz="1100" kern="1200" dirty="0">
                          <a:solidFill>
                            <a:schemeClr val="dk1"/>
                          </a:solidFill>
                          <a:latin typeface="Century Gothic" pitchFamily="34" charset="0"/>
                          <a:ea typeface="+mn-ea"/>
                          <a:cs typeface="+mn-cs"/>
                        </a:rPr>
                        <a:t>Understand the need for rules to keep them safe when exchanging learning and ideas online.</a:t>
                      </a:r>
                      <a:r>
                        <a:rPr kumimoji="0" lang="en-GB" sz="1100" kern="1200" baseline="0" dirty="0">
                          <a:solidFill>
                            <a:schemeClr val="dk1"/>
                          </a:solidFill>
                          <a:latin typeface="Century Gothic" pitchFamily="34" charset="0"/>
                          <a:ea typeface="+mn-ea"/>
                          <a:cs typeface="+mn-cs"/>
                        </a:rPr>
                        <a:t> </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Recognise that information on the internet may not be accurate or reliable and may be used for boas, manipulation or persuasion.</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Understand that the internet contains fact, fiction and opinion and begin to distinguish between them.</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Use strategies to verify information, e.g. cross-checking.</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Understand the need for caution when using an internet search for images and what to do if they find an unsuitable image. </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Understand that copyright exists on most digital images, video and recorded music. </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Understand the need to keep personal information and passwords private.</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Understand that if they make personal information available online it may be seen and used by others. </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Know how to respond if asked for personal information or feel unsafe about content of a message. </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Recognise that cyber bullying is unacceptable and will be sanctioned in line with the school’s policy.</a:t>
                      </a:r>
                    </a:p>
                    <a:p>
                      <a:pPr marL="171450" lvl="0" indent="-171450">
                        <a:buFont typeface="Arial" pitchFamily="34" charset="0"/>
                        <a:buChar char="•"/>
                      </a:pPr>
                      <a:r>
                        <a:rPr kumimoji="0" lang="en-GB" sz="1100" kern="1200" baseline="0" dirty="0">
                          <a:solidFill>
                            <a:schemeClr val="dk1"/>
                          </a:solidFill>
                          <a:latin typeface="Century Gothic" pitchFamily="34" charset="0"/>
                          <a:ea typeface="+mn-ea"/>
                          <a:cs typeface="+mn-cs"/>
                        </a:rPr>
                        <a:t>Know how to report an incident of cyber bullying.</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Know difference between online communication tools used in school and those used at home.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Understand the need to develop an alias for some public online use.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Understand that the outcome of internet searches at home may be different than at school.</a:t>
                      </a:r>
                      <a:endParaRPr kumimoji="0" lang="en-GB" sz="1100" kern="1200" dirty="0">
                        <a:solidFill>
                          <a:schemeClr val="dk1"/>
                        </a:solidFill>
                        <a:latin typeface="Century Gothic" pitchFamily="34" charset="0"/>
                        <a:ea typeface="+mn-ea"/>
                        <a:cs typeface="+mn-cs"/>
                      </a:endParaRPr>
                    </a:p>
                  </a:txBody>
                  <a:tcPr marT="45701" marB="45701"/>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Follow the school’s safer internet rules.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Recognise the difference between the work of others which has been</a:t>
                      </a:r>
                      <a:r>
                        <a:rPr kumimoji="0" lang="en-GB" sz="1100" kern="1200" baseline="0" dirty="0">
                          <a:solidFill>
                            <a:schemeClr val="dk1"/>
                          </a:solidFill>
                          <a:latin typeface="Century Gothic" pitchFamily="34" charset="0"/>
                          <a:ea typeface="+mn-ea"/>
                          <a:cs typeface="+mn-cs"/>
                        </a:rPr>
                        <a:t> copied (plagiarism) and re-structuring and re-presenting materials in ways which are unique and new.</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Begin to identify when emails should not be opened and when an attachment may not be safe.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Explain how to use email safely.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Use different search engines</a:t>
                      </a:r>
                      <a:endParaRPr kumimoji="0" lang="en-GB" sz="1100" kern="1200" dirty="0">
                        <a:solidFill>
                          <a:schemeClr val="dk1"/>
                        </a:solidFill>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100" kern="1200" dirty="0">
                        <a:solidFill>
                          <a:schemeClr val="dk1"/>
                        </a:solidFill>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100" b="0" dirty="0">
                        <a:latin typeface="Century Gothic" pitchFamily="34" charset="0"/>
                        <a:ea typeface="Times New Roman"/>
                        <a:cs typeface="Lucida Sans Unicode"/>
                      </a:endParaRPr>
                    </a:p>
                  </a:txBody>
                  <a:tcPr marT="45701" marB="45701"/>
                </a:tc>
                <a:extLst>
                  <a:ext uri="{0D108BD9-81ED-4DB2-BD59-A6C34878D82A}">
                    <a16:rowId xmlns:a16="http://schemas.microsoft.com/office/drawing/2014/main" val="10002"/>
                  </a:ext>
                </a:extLst>
              </a:tr>
            </a:tbl>
          </a:graphicData>
        </a:graphic>
      </p:graphicFrame>
      <p:sp>
        <p:nvSpPr>
          <p:cNvPr id="3" name="TextBox 2"/>
          <p:cNvSpPr txBox="1"/>
          <p:nvPr/>
        </p:nvSpPr>
        <p:spPr>
          <a:xfrm>
            <a:off x="462372" y="6077248"/>
            <a:ext cx="8219256" cy="461665"/>
          </a:xfrm>
          <a:prstGeom prst="rect">
            <a:avLst/>
          </a:prstGeom>
          <a:noFill/>
        </p:spPr>
        <p:txBody>
          <a:bodyPr wrap="square" rtlCol="0">
            <a:spAutoFit/>
          </a:bodyPr>
          <a:lstStyle/>
          <a:p>
            <a:pPr algn="ctr"/>
            <a:r>
              <a:rPr lang="en-GB" sz="1200" dirty="0">
                <a:latin typeface="Century Gothic" panose="020B0502020202020204" pitchFamily="34" charset="0"/>
              </a:rPr>
              <a:t>Schools will need to review and amend their approaches to e-safety in order to take on board </a:t>
            </a:r>
          </a:p>
          <a:p>
            <a:pPr algn="ctr"/>
            <a:r>
              <a:rPr lang="en-GB" sz="1200" dirty="0">
                <a:latin typeface="Century Gothic" panose="020B0502020202020204" pitchFamily="34" charset="0"/>
              </a:rPr>
              <a:t>and address changes to technology. </a:t>
            </a:r>
          </a:p>
        </p:txBody>
      </p:sp>
      <p:sp>
        <p:nvSpPr>
          <p:cNvPr id="2" name="Footer Placeholder 1">
            <a:extLst>
              <a:ext uri="{FF2B5EF4-FFF2-40B4-BE49-F238E27FC236}">
                <a16:creationId xmlns:a16="http://schemas.microsoft.com/office/drawing/2014/main" id="{5DA11F16-FD29-45DA-BE3E-28B63BFE5E3D}"/>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127034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738148"/>
              </p:ext>
            </p:extLst>
          </p:nvPr>
        </p:nvGraphicFramePr>
        <p:xfrm>
          <a:off x="287524" y="180283"/>
          <a:ext cx="8568951" cy="6236350"/>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a:t>
                      </a:r>
                      <a:r>
                        <a:rPr lang="en-GB" sz="2000" baseline="0" dirty="0">
                          <a:solidFill>
                            <a:schemeClr val="bg1"/>
                          </a:solidFill>
                          <a:latin typeface="Century Gothic" pitchFamily="34" charset="0"/>
                        </a:rPr>
                        <a:t> </a:t>
                      </a:r>
                      <a:r>
                        <a:rPr lang="en-GB" sz="2000" dirty="0">
                          <a:solidFill>
                            <a:schemeClr val="bg1"/>
                          </a:solidFill>
                          <a:latin typeface="Century Gothic" pitchFamily="34" charset="0"/>
                        </a:rPr>
                        <a:t>Year 5</a:t>
                      </a:r>
                    </a:p>
                  </a:txBody>
                  <a:tcPr marT="45726" marB="45726"/>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1"/>
                  </a:ext>
                </a:extLst>
              </a:tr>
              <a:tr h="878162">
                <a:tc>
                  <a:txBody>
                    <a:bodyPr/>
                    <a:lstStyle/>
                    <a:p>
                      <a:pPr marL="171450" lvl="0" indent="-171450">
                        <a:buFont typeface="Arial" pitchFamily="34" charset="0"/>
                        <a:buChar char="•"/>
                      </a:pPr>
                      <a:r>
                        <a:rPr lang="en-US" sz="900" kern="1200" dirty="0">
                          <a:solidFill>
                            <a:schemeClr val="dk1"/>
                          </a:solidFill>
                          <a:effectLst/>
                          <a:latin typeface="Century Gothic" pitchFamily="34" charset="0"/>
                          <a:ea typeface="+mn-ea"/>
                          <a:cs typeface="+mn-cs"/>
                        </a:rPr>
                        <a:t>Can they combine sequences of instructions and procedures to turn devices on or off?</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Do</a:t>
                      </a:r>
                      <a:r>
                        <a:rPr lang="en-US" sz="900" kern="1200" baseline="0" dirty="0">
                          <a:solidFill>
                            <a:schemeClr val="dk1"/>
                          </a:solidFill>
                          <a:effectLst/>
                          <a:latin typeface="Century Gothic" pitchFamily="34" charset="0"/>
                          <a:ea typeface="+mn-ea"/>
                          <a:cs typeface="+mn-cs"/>
                        </a:rPr>
                        <a:t> they u</a:t>
                      </a:r>
                      <a:r>
                        <a:rPr lang="en-US" sz="900" kern="1200" dirty="0">
                          <a:solidFill>
                            <a:schemeClr val="dk1"/>
                          </a:solidFill>
                          <a:effectLst/>
                          <a:latin typeface="Century Gothic" pitchFamily="34" charset="0"/>
                          <a:ea typeface="+mn-ea"/>
                          <a:cs typeface="+mn-cs"/>
                        </a:rPr>
                        <a:t>nderstand input and output?</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an ICT program to control an external device that is electrical and/or mechanical?</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ICT to measure sound or light or temperate using sensors?</a:t>
                      </a:r>
                    </a:p>
                    <a:p>
                      <a:pPr marL="171450" indent="-171450">
                        <a:buFont typeface="Arial" pitchFamily="34" charset="0"/>
                        <a:buChar char="•"/>
                      </a:pPr>
                      <a:r>
                        <a:rPr kumimoji="0" lang="en-GB" sz="900" kern="1200" dirty="0">
                          <a:solidFill>
                            <a:schemeClr val="dk1"/>
                          </a:solidFill>
                          <a:latin typeface="Century Gothic" pitchFamily="34" charset="0"/>
                          <a:ea typeface="+mn-ea"/>
                          <a:cs typeface="+mn-cs"/>
                        </a:rPr>
                        <a:t>Can they explore ‘What is’ questions by playing adventure or quest games?</a:t>
                      </a:r>
                    </a:p>
                    <a:p>
                      <a:pPr marL="171450" indent="-171450">
                        <a:buFont typeface="Arial" pitchFamily="34" charset="0"/>
                        <a:buChar char="•"/>
                      </a:pPr>
                      <a:r>
                        <a:rPr kumimoji="0" lang="en-GB" sz="900" kern="1200" dirty="0">
                          <a:solidFill>
                            <a:schemeClr val="dk1"/>
                          </a:solidFill>
                          <a:latin typeface="Century Gothic" pitchFamily="34" charset="0"/>
                          <a:ea typeface="+mn-ea"/>
                          <a:cs typeface="+mn-cs"/>
                        </a:rPr>
                        <a:t>Can they write programs that</a:t>
                      </a:r>
                      <a:r>
                        <a:rPr kumimoji="0" lang="en-GB" sz="900" kern="1200" baseline="0" dirty="0">
                          <a:solidFill>
                            <a:schemeClr val="dk1"/>
                          </a:solidFill>
                          <a:latin typeface="Century Gothic" pitchFamily="34" charset="0"/>
                          <a:ea typeface="+mn-ea"/>
                          <a:cs typeface="+mn-cs"/>
                        </a:rPr>
                        <a:t> have sequences and repetitions?</a:t>
                      </a:r>
                      <a:endParaRPr lang="en-GB" sz="900" dirty="0">
                        <a:latin typeface="Century Gothic" pitchFamily="34" charset="0"/>
                        <a:ea typeface="Times New Roman"/>
                        <a:cs typeface="Lucida Sans Unicode"/>
                      </a:endParaRPr>
                    </a:p>
                  </a:txBody>
                  <a:tcPr marT="45726" marB="45726"/>
                </a:tc>
                <a:tc>
                  <a:txBody>
                    <a:bodyPr/>
                    <a:lstStyle/>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l</a:t>
                      </a:r>
                      <a:r>
                        <a:rPr lang="en-US" sz="900" kern="1200" dirty="0">
                          <a:solidFill>
                            <a:schemeClr val="dk1"/>
                          </a:solidFill>
                          <a:effectLst/>
                          <a:latin typeface="Century Gothic" pitchFamily="34" charset="0"/>
                          <a:ea typeface="+mn-ea"/>
                          <a:cs typeface="+mn-cs"/>
                        </a:rPr>
                        <a:t>isten to streaming audio such as online radio?</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d</a:t>
                      </a:r>
                      <a:r>
                        <a:rPr lang="en-US" sz="900" kern="1200" dirty="0">
                          <a:solidFill>
                            <a:schemeClr val="dk1"/>
                          </a:solidFill>
                          <a:effectLst/>
                          <a:latin typeface="Century Gothic" pitchFamily="34" charset="0"/>
                          <a:ea typeface="+mn-ea"/>
                          <a:cs typeface="+mn-cs"/>
                        </a:rPr>
                        <a:t>ownload and listen to podcasts?</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p</a:t>
                      </a:r>
                      <a:r>
                        <a:rPr lang="en-US" sz="900" kern="1200" dirty="0">
                          <a:solidFill>
                            <a:schemeClr val="dk1"/>
                          </a:solidFill>
                          <a:effectLst/>
                          <a:latin typeface="Century Gothic" pitchFamily="34" charset="0"/>
                          <a:ea typeface="+mn-ea"/>
                          <a:cs typeface="+mn-cs"/>
                        </a:rPr>
                        <a:t>roduce and upload a podcast?</a:t>
                      </a: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m</a:t>
                      </a:r>
                      <a:r>
                        <a:rPr lang="en-US" sz="900" kern="1200" dirty="0">
                          <a:solidFill>
                            <a:schemeClr val="dk1"/>
                          </a:solidFill>
                          <a:effectLst/>
                          <a:latin typeface="Century Gothic" pitchFamily="34" charset="0"/>
                          <a:ea typeface="+mn-ea"/>
                          <a:cs typeface="+mn-cs"/>
                        </a:rPr>
                        <a:t>anipulate sounds using Audacity?</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s</a:t>
                      </a:r>
                      <a:r>
                        <a:rPr lang="en-US" sz="900" kern="1200" dirty="0">
                          <a:solidFill>
                            <a:schemeClr val="dk1"/>
                          </a:solidFill>
                          <a:effectLst/>
                          <a:latin typeface="Century Gothic" pitchFamily="34" charset="0"/>
                          <a:ea typeface="+mn-ea"/>
                          <a:cs typeface="+mn-cs"/>
                        </a:rPr>
                        <a:t>elect music from open sources and incorporate it into multimedia presentations?</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a:t>
                      </a:r>
                      <a:r>
                        <a:rPr lang="en-US" sz="900" kern="1200" dirty="0">
                          <a:solidFill>
                            <a:schemeClr val="dk1"/>
                          </a:solidFill>
                          <a:effectLst/>
                          <a:latin typeface="Century Gothic" pitchFamily="34" charset="0"/>
                          <a:ea typeface="+mn-ea"/>
                          <a:cs typeface="+mn-cs"/>
                        </a:rPr>
                        <a:t> work on simple film editing?</a:t>
                      </a:r>
                      <a:endParaRPr lang="en-GB" sz="900" dirty="0">
                        <a:latin typeface="Century Gothic" pitchFamily="34" charset="0"/>
                      </a:endParaRPr>
                    </a:p>
                  </a:txBody>
                  <a:tcPr marT="45726" marB="45726"/>
                </a:tc>
                <a:tc>
                  <a:txBody>
                    <a:bodyPr/>
                    <a:lstStyle/>
                    <a:p>
                      <a:pPr marL="171450" lvl="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u</a:t>
                      </a:r>
                      <a:r>
                        <a:rPr lang="en-US" sz="900" kern="1200" dirty="0">
                          <a:solidFill>
                            <a:schemeClr val="dk1"/>
                          </a:solidFill>
                          <a:effectLst/>
                          <a:latin typeface="Century Gothic" pitchFamily="34" charset="0"/>
                          <a:ea typeface="+mn-ea"/>
                          <a:cs typeface="+mn-cs"/>
                        </a:rPr>
                        <a:t>se instant messaging to communicate with class members?</a:t>
                      </a:r>
                      <a:endParaRPr lang="en-GB" sz="9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conduct a video chat with someone elsewhere in the school or in another school?</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the word count tool to check the length of a document?</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bullets and numbering tools?</a:t>
                      </a:r>
                    </a:p>
                  </a:txBody>
                  <a:tcPr marT="45726" marB="45726"/>
                </a:tc>
                <a:extLst>
                  <a:ext uri="{0D108BD9-81ED-4DB2-BD59-A6C34878D82A}">
                    <a16:rowId xmlns:a16="http://schemas.microsoft.com/office/drawing/2014/main" val="10002"/>
                  </a:ext>
                </a:extLst>
              </a:tr>
              <a:tr h="380008">
                <a:tc>
                  <a:txBody>
                    <a:bodyPr/>
                    <a:lstStyle/>
                    <a:p>
                      <a:pPr algn="ctr">
                        <a:buFont typeface="Arial" pitchFamily="34" charset="0"/>
                        <a:buNone/>
                      </a:pPr>
                      <a:r>
                        <a:rPr kumimoji="0" lang="en-GB" sz="1400" b="1" i="0" kern="1200" dirty="0">
                          <a:solidFill>
                            <a:schemeClr val="dk1"/>
                          </a:solidFill>
                          <a:latin typeface="Century Gothic" pitchFamily="34" charset="0"/>
                          <a:ea typeface="+mn-ea"/>
                          <a:cs typeface="+mn-cs"/>
                        </a:rPr>
                        <a:t>Using the Internet</a:t>
                      </a:r>
                    </a:p>
                  </a:txBody>
                  <a:tcPr marT="45726" marB="45726" anchor="ctr"/>
                </a:tc>
                <a:tc>
                  <a:txBody>
                    <a:bodyPr/>
                    <a:lstStyle/>
                    <a:p>
                      <a:pPr algn="ctr"/>
                      <a:r>
                        <a:rPr lang="en-GB" sz="1400" b="1" dirty="0">
                          <a:latin typeface="Century Gothic" pitchFamily="34" charset="0"/>
                        </a:rPr>
                        <a:t>Databases</a:t>
                      </a:r>
                    </a:p>
                  </a:txBody>
                  <a:tcPr marT="45726" marB="45726" anchor="ctr"/>
                </a:tc>
                <a:tc>
                  <a:txBody>
                    <a:bodyPr/>
                    <a:lstStyle/>
                    <a:p>
                      <a:pPr algn="ctr"/>
                      <a:r>
                        <a:rPr lang="en-GB" sz="1400" b="1" dirty="0">
                          <a:latin typeface="Century Gothic" pitchFamily="34" charset="0"/>
                        </a:rPr>
                        <a:t>Presentation</a:t>
                      </a:r>
                    </a:p>
                  </a:txBody>
                  <a:tcPr marT="45726" marB="45726" anchor="ctr"/>
                </a:tc>
                <a:extLst>
                  <a:ext uri="{0D108BD9-81ED-4DB2-BD59-A6C34878D82A}">
                    <a16:rowId xmlns:a16="http://schemas.microsoft.com/office/drawing/2014/main" val="10003"/>
                  </a:ext>
                </a:extLst>
              </a:tr>
              <a:tr h="380008">
                <a:tc>
                  <a:txBody>
                    <a:bodyPr/>
                    <a:lstStyle/>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a:t>
                      </a:r>
                      <a:r>
                        <a:rPr lang="en-US" sz="1050" kern="1200" dirty="0">
                          <a:solidFill>
                            <a:schemeClr val="dk1"/>
                          </a:solidFill>
                          <a:effectLst/>
                          <a:latin typeface="Century Gothic" pitchFamily="34" charset="0"/>
                          <a:ea typeface="+mn-ea"/>
                          <a:cs typeface="+mn-cs"/>
                        </a:rPr>
                        <a:t> use a search engine using keyword searches?</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 they compare the results of different searches?</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d</a:t>
                      </a:r>
                      <a:r>
                        <a:rPr lang="en-US" sz="1050" kern="1200" dirty="0">
                          <a:solidFill>
                            <a:schemeClr val="dk1"/>
                          </a:solidFill>
                          <a:effectLst/>
                          <a:latin typeface="Century Gothic" pitchFamily="34" charset="0"/>
                          <a:ea typeface="+mn-ea"/>
                          <a:cs typeface="+mn-cs"/>
                        </a:rPr>
                        <a:t>ecide which sections are appropriate to copy and paste from at least two  web pages?</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 they save stored information following simple lines of enquiry?</a:t>
                      </a:r>
                      <a:endParaRPr lang="en-GB" sz="105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d</a:t>
                      </a:r>
                      <a:r>
                        <a:rPr lang="en-US" sz="1050" kern="1200" dirty="0">
                          <a:solidFill>
                            <a:schemeClr val="dk1"/>
                          </a:solidFill>
                          <a:effectLst/>
                          <a:latin typeface="Century Gothic" pitchFamily="34" charset="0"/>
                          <a:ea typeface="+mn-ea"/>
                          <a:cs typeface="+mn-cs"/>
                        </a:rPr>
                        <a:t>ownload a document and save it to the computer?</a:t>
                      </a:r>
                      <a:endParaRPr kumimoji="0" lang="en-GB" sz="1050" i="0" kern="1200" dirty="0">
                        <a:solidFill>
                          <a:schemeClr val="dk1"/>
                        </a:solidFill>
                        <a:latin typeface="Century Gothic" pitchFamily="34" charset="0"/>
                        <a:ea typeface="+mn-ea"/>
                        <a:cs typeface="+mn-cs"/>
                      </a:endParaRPr>
                    </a:p>
                  </a:txBody>
                  <a:tcPr marT="45726" marB="45726"/>
                </a:tc>
                <a:tc>
                  <a:txBody>
                    <a:bodyPr/>
                    <a:lstStyle/>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 they create a formula in a spreadsheet and then check for accuracy and plausibility?</a:t>
                      </a:r>
                    </a:p>
                    <a:p>
                      <a:pPr marL="171450" lvl="0" indent="-171450">
                        <a:buFont typeface="Arial" pitchFamily="34" charset="0"/>
                        <a:buChar char="•"/>
                      </a:pPr>
                      <a:r>
                        <a:rPr kumimoji="0" lang="en-GB" sz="1050" kern="1200" dirty="0">
                          <a:solidFill>
                            <a:schemeClr val="dk1"/>
                          </a:solidFill>
                          <a:latin typeface="Century Gothic" pitchFamily="34" charset="0"/>
                          <a:ea typeface="+mn-ea"/>
                          <a:cs typeface="+mn-cs"/>
                        </a:rPr>
                        <a:t>Can they search databases for information using symbols such as = &gt; or &lt;?</a:t>
                      </a:r>
                    </a:p>
                    <a:p>
                      <a:pPr marL="171450" lvl="0" indent="-171450">
                        <a:buFont typeface="Arial" pitchFamily="34" charset="0"/>
                        <a:buChar char="•"/>
                      </a:pPr>
                      <a:r>
                        <a:rPr kumimoji="0" lang="en-GB" sz="1050" kern="1200" dirty="0">
                          <a:solidFill>
                            <a:schemeClr val="dk1"/>
                          </a:solidFill>
                          <a:latin typeface="Century Gothic" pitchFamily="34" charset="0"/>
                          <a:ea typeface="+mn-ea"/>
                          <a:cs typeface="+mn-cs"/>
                        </a:rPr>
                        <a:t>Can they create databases planning the fields, rows and columns?</a:t>
                      </a:r>
                    </a:p>
                    <a:p>
                      <a:pPr marL="171450" lvl="0" indent="-171450">
                        <a:buFont typeface="Arial" pitchFamily="34" charset="0"/>
                        <a:buChar char="•"/>
                      </a:pPr>
                      <a:r>
                        <a:rPr kumimoji="0" lang="en-GB" sz="1050" kern="1200" dirty="0">
                          <a:solidFill>
                            <a:schemeClr val="dk1"/>
                          </a:solidFill>
                          <a:latin typeface="Century Gothic" pitchFamily="34" charset="0"/>
                          <a:ea typeface="+mn-ea"/>
                          <a:cs typeface="+mn-cs"/>
                        </a:rPr>
                        <a:t>Can they create graphs and tables to be copied and pasted into other documents?</a:t>
                      </a:r>
                    </a:p>
                  </a:txBody>
                  <a:tcPr marT="45726" marB="45726"/>
                </a:tc>
                <a:tc>
                  <a:txBody>
                    <a:bodyPr/>
                    <a:lstStyle/>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 they</a:t>
                      </a:r>
                      <a:r>
                        <a:rPr lang="en-US" sz="1000" kern="1200" baseline="0" dirty="0">
                          <a:solidFill>
                            <a:schemeClr val="dk1"/>
                          </a:solidFill>
                          <a:effectLst/>
                          <a:latin typeface="Century Gothic" pitchFamily="34" charset="0"/>
                          <a:ea typeface="+mn-ea"/>
                          <a:cs typeface="+mn-cs"/>
                        </a:rPr>
                        <a:t> use a range of presentation applications?</a:t>
                      </a: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Do</a:t>
                      </a:r>
                      <a:r>
                        <a:rPr lang="en-US" sz="1000" kern="1200" baseline="0" dirty="0">
                          <a:solidFill>
                            <a:schemeClr val="dk1"/>
                          </a:solidFill>
                          <a:effectLst/>
                          <a:latin typeface="Century Gothic" pitchFamily="34" charset="0"/>
                          <a:ea typeface="+mn-ea"/>
                          <a:cs typeface="+mn-cs"/>
                        </a:rPr>
                        <a:t> they c</a:t>
                      </a:r>
                      <a:r>
                        <a:rPr lang="en-US" sz="1000" kern="1200" dirty="0">
                          <a:solidFill>
                            <a:schemeClr val="dk1"/>
                          </a:solidFill>
                          <a:effectLst/>
                          <a:latin typeface="Century Gothic" pitchFamily="34" charset="0"/>
                          <a:ea typeface="+mn-ea"/>
                          <a:cs typeface="+mn-cs"/>
                        </a:rPr>
                        <a:t>onsider audience when editing a simple film?</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Do</a:t>
                      </a:r>
                      <a:r>
                        <a:rPr lang="en-US" sz="1000" kern="1200" baseline="0" dirty="0">
                          <a:solidFill>
                            <a:schemeClr val="dk1"/>
                          </a:solidFill>
                          <a:effectLst/>
                          <a:latin typeface="Century Gothic" pitchFamily="34" charset="0"/>
                          <a:ea typeface="+mn-ea"/>
                          <a:cs typeface="+mn-cs"/>
                        </a:rPr>
                        <a:t> they know how t</a:t>
                      </a:r>
                      <a:r>
                        <a:rPr lang="en-US" sz="1000" kern="1200" dirty="0">
                          <a:solidFill>
                            <a:schemeClr val="dk1"/>
                          </a:solidFill>
                          <a:effectLst/>
                          <a:latin typeface="Century Gothic" pitchFamily="34" charset="0"/>
                          <a:ea typeface="+mn-ea"/>
                          <a:cs typeface="+mn-cs"/>
                        </a:rPr>
                        <a:t>o prepare and then present a simple film?</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use ICT to record sounds and capture both still and video images?</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make a home page for a website that contains links to other pages?</a:t>
                      </a:r>
                    </a:p>
                    <a:p>
                      <a:pPr marL="171450" indent="-171450">
                        <a:buFont typeface="Arial" pitchFamily="34" charset="0"/>
                        <a:buChar char="•"/>
                      </a:pPr>
                      <a:r>
                        <a:rPr kumimoji="0" lang="en-GB" sz="1000" kern="1200" dirty="0">
                          <a:solidFill>
                            <a:schemeClr val="dk1"/>
                          </a:solidFill>
                          <a:latin typeface="Century Gothic" pitchFamily="34" charset="0"/>
                          <a:ea typeface="+mn-ea"/>
                          <a:cs typeface="+mn-cs"/>
                        </a:rPr>
                        <a:t>Can they capture sounds, images and video?</a:t>
                      </a:r>
                    </a:p>
                  </a:txBody>
                  <a:tcPr marT="45726" marB="45726"/>
                </a:tc>
                <a:extLst>
                  <a:ext uri="{0D108BD9-81ED-4DB2-BD59-A6C34878D82A}">
                    <a16:rowId xmlns:a16="http://schemas.microsoft.com/office/drawing/2014/main" val="10004"/>
                  </a:ext>
                </a:extLst>
              </a:tr>
              <a:tr h="380008">
                <a:tc gridSpan="3">
                  <a:txBody>
                    <a:bodyPr/>
                    <a:lstStyle/>
                    <a:p>
                      <a:pPr algn="ctr">
                        <a:buFont typeface="Arial" pitchFamily="34" charset="0"/>
                        <a:buNone/>
                      </a:pPr>
                      <a:r>
                        <a:rPr kumimoji="0" lang="en-GB" sz="1800" b="1" i="0" kern="1200" dirty="0">
                          <a:solidFill>
                            <a:schemeClr val="dk1"/>
                          </a:solidFill>
                          <a:latin typeface="Century Gothic" pitchFamily="34" charset="0"/>
                          <a:ea typeface="+mn-ea"/>
                          <a:cs typeface="+mn-cs"/>
                        </a:rPr>
                        <a:t>Year 5 (Challenging)</a:t>
                      </a:r>
                    </a:p>
                  </a:txBody>
                  <a:tcPr marT="45726" marB="45726" anchor="ctr"/>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5"/>
                  </a:ext>
                </a:extLst>
              </a:tr>
              <a:tr h="380008">
                <a:tc grid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make a multimedia presentation that contains: sound; animation; video and buttons to navigate?</a:t>
                      </a:r>
                    </a:p>
                    <a:p>
                      <a:pPr marL="171450" lvl="0" indent="-171450" algn="just">
                        <a:buFont typeface="Arial" pitchFamily="34" charset="0"/>
                        <a:buChar char="•"/>
                      </a:pPr>
                      <a:r>
                        <a:rPr kumimoji="0" lang="en-GB" sz="1100" kern="1200" dirty="0">
                          <a:solidFill>
                            <a:schemeClr val="dk1"/>
                          </a:solidFill>
                          <a:latin typeface="Century Gothic" pitchFamily="34" charset="0"/>
                          <a:ea typeface="+mn-ea"/>
                          <a:cs typeface="+mn-cs"/>
                        </a:rPr>
                        <a:t>Can they save an image document as a gif or i peg. file format using the ‘save as’</a:t>
                      </a:r>
                      <a:r>
                        <a:rPr kumimoji="0" lang="en-GB" sz="1100" kern="1200" baseline="0" dirty="0">
                          <a:solidFill>
                            <a:schemeClr val="dk1"/>
                          </a:solidFill>
                          <a:latin typeface="Century Gothic" pitchFamily="34" charset="0"/>
                          <a:ea typeface="+mn-ea"/>
                          <a:cs typeface="+mn-cs"/>
                        </a:rPr>
                        <a:t> </a:t>
                      </a:r>
                      <a:r>
                        <a:rPr kumimoji="0" lang="en-GB" sz="1100" kern="1200" dirty="0">
                          <a:solidFill>
                            <a:schemeClr val="dk1"/>
                          </a:solidFill>
                          <a:latin typeface="Century Gothic" pitchFamily="34" charset="0"/>
                          <a:ea typeface="+mn-ea"/>
                          <a:cs typeface="+mn-cs"/>
                        </a:rPr>
                        <a:t>command?</a:t>
                      </a:r>
                    </a:p>
                    <a:p>
                      <a:pPr marL="171450" lvl="0" indent="-171450" algn="just">
                        <a:buFont typeface="Arial" pitchFamily="34" charset="0"/>
                        <a:buChar char="•"/>
                      </a:pPr>
                      <a:r>
                        <a:rPr kumimoji="0" lang="en-GB" sz="1100" kern="1200" dirty="0">
                          <a:solidFill>
                            <a:schemeClr val="dk1"/>
                          </a:solidFill>
                          <a:latin typeface="Century Gothic" pitchFamily="34" charset="0"/>
                          <a:ea typeface="+mn-ea"/>
                          <a:cs typeface="+mn-cs"/>
                        </a:rPr>
                        <a:t>Can they make an information poster using graphics skills to good effect?</a:t>
                      </a:r>
                    </a:p>
                  </a:txBody>
                  <a:tcPr marT="45726" marB="45726"/>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8DFF851D-600C-4836-8A63-FF66BEA05B4E}" type="slidenum">
              <a:rPr lang="en-GB"/>
              <a:pPr>
                <a:defRPr/>
              </a:pPr>
              <a:t>11</a:t>
            </a:fld>
            <a:endParaRPr lang="en-GB" dirty="0"/>
          </a:p>
        </p:txBody>
      </p:sp>
      <p:sp>
        <p:nvSpPr>
          <p:cNvPr id="2" name="Footer Placeholder 1">
            <a:extLst>
              <a:ext uri="{FF2B5EF4-FFF2-40B4-BE49-F238E27FC236}">
                <a16:creationId xmlns:a16="http://schemas.microsoft.com/office/drawing/2014/main" id="{70E6EF78-65C8-4EEC-8BF5-49191F7ED3D4}"/>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1913176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7525" y="332656"/>
          <a:ext cx="8568951" cy="5885830"/>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a:t>
                      </a:r>
                      <a:r>
                        <a:rPr lang="en-GB" sz="2000" baseline="0" dirty="0">
                          <a:solidFill>
                            <a:schemeClr val="bg1"/>
                          </a:solidFill>
                          <a:latin typeface="Century Gothic" pitchFamily="34" charset="0"/>
                        </a:rPr>
                        <a:t> </a:t>
                      </a:r>
                      <a:r>
                        <a:rPr lang="en-GB" sz="2000" dirty="0">
                          <a:solidFill>
                            <a:schemeClr val="bg1"/>
                          </a:solidFill>
                          <a:latin typeface="Century Gothic" pitchFamily="34" charset="0"/>
                        </a:rPr>
                        <a:t>Year 6</a:t>
                      </a:r>
                    </a:p>
                  </a:txBody>
                  <a:tcPr marT="45726" marB="45726"/>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1"/>
                  </a:ext>
                </a:extLst>
              </a:tr>
              <a:tr h="878162">
                <a:tc>
                  <a:txBody>
                    <a:bodyPr/>
                    <a:lstStyle/>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explain how an</a:t>
                      </a:r>
                      <a:r>
                        <a:rPr kumimoji="0" lang="en-GB" sz="900" kern="1200" baseline="0" dirty="0">
                          <a:solidFill>
                            <a:schemeClr val="dk1"/>
                          </a:solidFill>
                          <a:latin typeface="Century Gothic" pitchFamily="34" charset="0"/>
                          <a:ea typeface="+mn-ea"/>
                          <a:cs typeface="+mn-cs"/>
                        </a:rPr>
                        <a:t> algorithm works?</a:t>
                      </a:r>
                    </a:p>
                    <a:p>
                      <a:pPr marL="171450" lvl="0" indent="-171450">
                        <a:buFont typeface="Arial" pitchFamily="34" charset="0"/>
                        <a:buChar char="•"/>
                      </a:pPr>
                      <a:r>
                        <a:rPr kumimoji="0" lang="en-GB" sz="900" kern="1200" baseline="0" dirty="0">
                          <a:solidFill>
                            <a:schemeClr val="dk1"/>
                          </a:solidFill>
                          <a:latin typeface="Century Gothic" pitchFamily="34" charset="0"/>
                          <a:ea typeface="+mn-ea"/>
                          <a:cs typeface="+mn-cs"/>
                        </a:rPr>
                        <a:t>Can they detect errors in a program and correct them?</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an ICT program to control a number of events for an external device?</a:t>
                      </a:r>
                    </a:p>
                    <a:p>
                      <a:pPr marL="171450" lvl="0" indent="-171450">
                        <a:buFont typeface="Arial" pitchFamily="34" charset="0"/>
                        <a:buChar char="•"/>
                      </a:pPr>
                      <a:r>
                        <a:rPr kumimoji="0" lang="en-GB" sz="900" kern="1200" dirty="0">
                          <a:solidFill>
                            <a:schemeClr val="dk1"/>
                          </a:solidFill>
                          <a:latin typeface="Century Gothic" pitchFamily="34" charset="0"/>
                          <a:ea typeface="+mn-ea"/>
                          <a:cs typeface="+mn-cs"/>
                        </a:rPr>
                        <a:t>Can they use ICT to measure sound, light or temperature using sensors and interpret the data?</a:t>
                      </a:r>
                    </a:p>
                    <a:p>
                      <a:pPr marL="171450" indent="-171450">
                        <a:buFont typeface="Arial" pitchFamily="34" charset="0"/>
                        <a:buChar char="•"/>
                      </a:pPr>
                      <a:r>
                        <a:rPr kumimoji="0" lang="en-GB" sz="900" kern="1200" dirty="0">
                          <a:solidFill>
                            <a:schemeClr val="dk1"/>
                          </a:solidFill>
                          <a:latin typeface="Century Gothic" pitchFamily="34" charset="0"/>
                          <a:ea typeface="+mn-ea"/>
                          <a:cs typeface="+mn-cs"/>
                        </a:rPr>
                        <a:t>Can they explore ‘what if’ questions by planning different scenarios for controlled devices?</a:t>
                      </a:r>
                    </a:p>
                    <a:p>
                      <a:pPr marL="171450" lvl="0" indent="-171450">
                        <a:buFont typeface="Arial" pitchFamily="34" charset="0"/>
                        <a:buChar char="•"/>
                      </a:pPr>
                      <a:r>
                        <a:rPr lang="en-US" sz="900" kern="1200" dirty="0">
                          <a:solidFill>
                            <a:schemeClr val="dk1"/>
                          </a:solidFill>
                          <a:effectLst/>
                          <a:latin typeface="Century Gothic" pitchFamily="34" charset="0"/>
                          <a:ea typeface="+mn-ea"/>
                          <a:cs typeface="+mn-cs"/>
                        </a:rPr>
                        <a:t>Can</a:t>
                      </a:r>
                      <a:r>
                        <a:rPr lang="en-US" sz="900" kern="1200" baseline="0" dirty="0">
                          <a:solidFill>
                            <a:schemeClr val="dk1"/>
                          </a:solidFill>
                          <a:effectLst/>
                          <a:latin typeface="Century Gothic" pitchFamily="34" charset="0"/>
                          <a:ea typeface="+mn-ea"/>
                          <a:cs typeface="+mn-cs"/>
                        </a:rPr>
                        <a:t> they u</a:t>
                      </a:r>
                      <a:r>
                        <a:rPr lang="en-US" sz="900" kern="1200" dirty="0">
                          <a:solidFill>
                            <a:schemeClr val="dk1"/>
                          </a:solidFill>
                          <a:effectLst/>
                          <a:latin typeface="Century Gothic" pitchFamily="34" charset="0"/>
                          <a:ea typeface="+mn-ea"/>
                          <a:cs typeface="+mn-cs"/>
                        </a:rPr>
                        <a:t>se input  from sensors to trigger events?</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900" kern="1200" dirty="0">
                          <a:solidFill>
                            <a:schemeClr val="dk1"/>
                          </a:solidFill>
                          <a:effectLst/>
                          <a:latin typeface="Century Gothic" pitchFamily="34" charset="0"/>
                          <a:ea typeface="+mn-ea"/>
                          <a:cs typeface="+mn-cs"/>
                        </a:rPr>
                        <a:t>Can they check and refine a series of instructions?</a:t>
                      </a:r>
                      <a:endParaRPr lang="en-GB" sz="900" dirty="0">
                        <a:latin typeface="Century Gothic" pitchFamily="34" charset="0"/>
                        <a:ea typeface="Times New Roman"/>
                        <a:cs typeface="Lucida Sans Unicode"/>
                      </a:endParaRPr>
                    </a:p>
                  </a:txBody>
                  <a:tcPr marT="45726" marB="45726"/>
                </a:tc>
                <a:tc>
                  <a:txBody>
                    <a:bodyPr/>
                    <a:lstStyle/>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explore the menu options and experiment with images (colour effects, options, snap to grid, grid settings etc.)?</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add special effects to alter the appearance of a graphic?</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‘save as’ gif or i peg. wherever possible to make the file size smaller (for emailing or downloading)?</a:t>
                      </a:r>
                    </a:p>
                    <a:p>
                      <a:pPr marL="171450" indent="-171450">
                        <a:buFont typeface="Arial" pitchFamily="34" charset="0"/>
                        <a:buChar char="•"/>
                      </a:pPr>
                      <a:r>
                        <a:rPr kumimoji="0" lang="en-GB" sz="1000" kern="1200" dirty="0">
                          <a:solidFill>
                            <a:schemeClr val="dk1"/>
                          </a:solidFill>
                          <a:latin typeface="Century Gothic" pitchFamily="34" charset="0"/>
                          <a:ea typeface="+mn-ea"/>
                          <a:cs typeface="+mn-cs"/>
                        </a:rPr>
                        <a:t>Can they make an information poster using their</a:t>
                      </a:r>
                      <a:r>
                        <a:rPr kumimoji="0" lang="en-GB" sz="1000" kern="1200" baseline="0" dirty="0">
                          <a:solidFill>
                            <a:schemeClr val="dk1"/>
                          </a:solidFill>
                          <a:latin typeface="Century Gothic" pitchFamily="34" charset="0"/>
                          <a:ea typeface="+mn-ea"/>
                          <a:cs typeface="+mn-cs"/>
                        </a:rPr>
                        <a:t> </a:t>
                      </a:r>
                      <a:r>
                        <a:rPr kumimoji="0" lang="en-GB" sz="1000" kern="1200" dirty="0">
                          <a:solidFill>
                            <a:schemeClr val="dk1"/>
                          </a:solidFill>
                          <a:latin typeface="Century Gothic" pitchFamily="34" charset="0"/>
                          <a:ea typeface="+mn-ea"/>
                          <a:cs typeface="+mn-cs"/>
                        </a:rPr>
                        <a:t>graphics skills to good effect?</a:t>
                      </a:r>
                    </a:p>
                  </a:txBody>
                  <a:tcPr marT="45726" marB="45726"/>
                </a:tc>
                <a:tc>
                  <a:txBody>
                    <a:bodyPr/>
                    <a:lstStyle/>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confidently choose the correct page set up option when creating a document?</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confidently use text formatting tools, including heading and body text?</a:t>
                      </a:r>
                    </a:p>
                    <a:p>
                      <a:pPr marL="171450" indent="-171450">
                        <a:buFont typeface="Arial" pitchFamily="34" charset="0"/>
                        <a:buChar char="•"/>
                      </a:pPr>
                      <a:r>
                        <a:rPr kumimoji="0" lang="en-GB" sz="1000" kern="1200" dirty="0">
                          <a:solidFill>
                            <a:schemeClr val="dk1"/>
                          </a:solidFill>
                          <a:latin typeface="Century Gothic" pitchFamily="34" charset="0"/>
                          <a:ea typeface="+mn-ea"/>
                          <a:cs typeface="+mn-cs"/>
                        </a:rPr>
                        <a:t>Can they use the ‘hanging indent’ tool to help format work where appropriate (e.g. a play script)?</a:t>
                      </a:r>
                      <a:endParaRPr lang="en-GB" sz="1000" dirty="0">
                        <a:latin typeface="Century Gothic" pitchFamily="34" charset="0"/>
                      </a:endParaRPr>
                    </a:p>
                  </a:txBody>
                  <a:tcPr marT="45726" marB="45726"/>
                </a:tc>
                <a:extLst>
                  <a:ext uri="{0D108BD9-81ED-4DB2-BD59-A6C34878D82A}">
                    <a16:rowId xmlns:a16="http://schemas.microsoft.com/office/drawing/2014/main" val="10002"/>
                  </a:ext>
                </a:extLst>
              </a:tr>
              <a:tr h="380008">
                <a:tc>
                  <a:txBody>
                    <a:bodyPr/>
                    <a:lstStyle/>
                    <a:p>
                      <a:pPr algn="ctr">
                        <a:buFont typeface="Arial" pitchFamily="34" charset="0"/>
                        <a:buNone/>
                      </a:pPr>
                      <a:r>
                        <a:rPr kumimoji="0" lang="en-GB" sz="1400" b="1" i="0" kern="1200" dirty="0">
                          <a:solidFill>
                            <a:schemeClr val="dk1"/>
                          </a:solidFill>
                          <a:latin typeface="Century Gothic" pitchFamily="34" charset="0"/>
                          <a:ea typeface="+mn-ea"/>
                          <a:cs typeface="+mn-cs"/>
                        </a:rPr>
                        <a:t>Using the Internet</a:t>
                      </a:r>
                    </a:p>
                  </a:txBody>
                  <a:tcPr marT="45726" marB="45726" anchor="ctr"/>
                </a:tc>
                <a:tc>
                  <a:txBody>
                    <a:bodyPr/>
                    <a:lstStyle/>
                    <a:p>
                      <a:pPr algn="ctr"/>
                      <a:r>
                        <a:rPr lang="en-GB" sz="1400" b="1" dirty="0">
                          <a:latin typeface="Century Gothic" pitchFamily="34" charset="0"/>
                        </a:rPr>
                        <a:t>Databases</a:t>
                      </a:r>
                    </a:p>
                  </a:txBody>
                  <a:tcPr marT="45726" marB="45726" anchor="ctr"/>
                </a:tc>
                <a:tc>
                  <a:txBody>
                    <a:bodyPr/>
                    <a:lstStyle/>
                    <a:p>
                      <a:pPr algn="ctr"/>
                      <a:r>
                        <a:rPr lang="en-GB" sz="1400" b="1" dirty="0">
                          <a:latin typeface="Century Gothic" pitchFamily="34" charset="0"/>
                        </a:rPr>
                        <a:t>Presentation</a:t>
                      </a:r>
                    </a:p>
                  </a:txBody>
                  <a:tcPr marT="45726" marB="45726" anchor="ctr"/>
                </a:tc>
                <a:extLst>
                  <a:ext uri="{0D108BD9-81ED-4DB2-BD59-A6C34878D82A}">
                    <a16:rowId xmlns:a16="http://schemas.microsoft.com/office/drawing/2014/main" val="10003"/>
                  </a:ext>
                </a:extLst>
              </a:tr>
              <a:tr h="380008">
                <a:tc>
                  <a:txBody>
                    <a:bodyPr/>
                    <a:lstStyle/>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 they contribute to discussions online?</a:t>
                      </a:r>
                      <a:endParaRPr lang="en-GB" sz="10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a:t>
                      </a:r>
                      <a:r>
                        <a:rPr lang="en-US" sz="1000" kern="1200" dirty="0">
                          <a:solidFill>
                            <a:schemeClr val="dk1"/>
                          </a:solidFill>
                          <a:effectLst/>
                          <a:latin typeface="Century Gothic" pitchFamily="34" charset="0"/>
                          <a:ea typeface="+mn-ea"/>
                          <a:cs typeface="+mn-cs"/>
                        </a:rPr>
                        <a:t>use a search engine using keyword searches?</a:t>
                      </a:r>
                      <a:endParaRPr lang="en-GB" sz="10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u</a:t>
                      </a:r>
                      <a:r>
                        <a:rPr lang="en-US" sz="1000" kern="1200" dirty="0">
                          <a:solidFill>
                            <a:schemeClr val="dk1"/>
                          </a:solidFill>
                          <a:effectLst/>
                          <a:latin typeface="Century Gothic" pitchFamily="34" charset="0"/>
                          <a:ea typeface="+mn-ea"/>
                          <a:cs typeface="+mn-cs"/>
                        </a:rPr>
                        <a:t>se complex searches using such as ‘+’ ‘OR’ ”Find the phrase in inverted commas”?</a:t>
                      </a:r>
                      <a:endParaRPr lang="en-GB" sz="1000" kern="1200" dirty="0">
                        <a:solidFill>
                          <a:schemeClr val="dk1"/>
                        </a:solidFill>
                        <a:effectLst/>
                        <a:latin typeface="Century Gothic" pitchFamily="34" charset="0"/>
                        <a:ea typeface="+mn-ea"/>
                        <a:cs typeface="+mn-cs"/>
                      </a:endParaRPr>
                    </a:p>
                  </a:txBody>
                  <a:tcPr marT="45726" marB="45726"/>
                </a:tc>
                <a:tc>
                  <a:txBody>
                    <a:bodyPr/>
                    <a:lstStyle/>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collect live data using data logging equipment?</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i</a:t>
                      </a:r>
                      <a:r>
                        <a:rPr lang="en-US" sz="1000" kern="1200" dirty="0">
                          <a:solidFill>
                            <a:schemeClr val="dk1"/>
                          </a:solidFill>
                          <a:effectLst/>
                          <a:latin typeface="Century Gothic" pitchFamily="34" charset="0"/>
                          <a:ea typeface="+mn-ea"/>
                          <a:cs typeface="+mn-cs"/>
                        </a:rPr>
                        <a:t>dentify data error, patterns and sequences?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a:latin typeface="Century Gothic" pitchFamily="34" charset="0"/>
                          <a:cs typeface="Aldhabi" pitchFamily="2" charset="-78"/>
                        </a:rPr>
                        <a:t>Can they use the formulae bar to explore mathematical scenarios?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a:latin typeface="Century Gothic" pitchFamily="34" charset="0"/>
                        </a:rPr>
                        <a:t>Can they create their own database and present information from it?</a:t>
                      </a:r>
                      <a:endParaRPr lang="en-GB" sz="1000" dirty="0">
                        <a:latin typeface="Century Gothic" pitchFamily="34" charset="0"/>
                      </a:endParaRPr>
                    </a:p>
                  </a:txBody>
                  <a:tcPr marT="45726" marB="45726"/>
                </a:tc>
                <a:tc>
                  <a:txBody>
                    <a:bodyPr/>
                    <a:lstStyle/>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p</a:t>
                      </a:r>
                      <a:r>
                        <a:rPr lang="en-US" sz="1000" kern="1200" dirty="0">
                          <a:solidFill>
                            <a:schemeClr val="dk1"/>
                          </a:solidFill>
                          <a:effectLst/>
                          <a:latin typeface="Century Gothic" pitchFamily="34" charset="0"/>
                          <a:ea typeface="+mn-ea"/>
                          <a:cs typeface="+mn-cs"/>
                        </a:rPr>
                        <a:t>resent a film for a specific audience and then adapt same film for a different audience?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a:latin typeface="Century Gothic" pitchFamily="34" charset="0"/>
                        </a:rPr>
                        <a:t>Can they create a sophisticated multimedia presentation?</a:t>
                      </a:r>
                      <a:endParaRPr lang="en-GB" sz="1000" dirty="0">
                        <a:latin typeface="Century Gothic" pitchFamily="34" charset="0"/>
                      </a:endParaRPr>
                    </a:p>
                    <a:p>
                      <a:pPr marL="171450" indent="-171450">
                        <a:buFont typeface="Arial" pitchFamily="34" charset="0"/>
                        <a:buChar char="•"/>
                      </a:pPr>
                      <a:endParaRPr lang="en-GB" sz="1000" dirty="0">
                        <a:latin typeface="Century Gothic" pitchFamily="34" charset="0"/>
                      </a:endParaRPr>
                    </a:p>
                  </a:txBody>
                  <a:tcPr marT="45726" marB="45726"/>
                </a:tc>
                <a:extLst>
                  <a:ext uri="{0D108BD9-81ED-4DB2-BD59-A6C34878D82A}">
                    <a16:rowId xmlns:a16="http://schemas.microsoft.com/office/drawing/2014/main" val="10004"/>
                  </a:ext>
                </a:extLst>
              </a:tr>
              <a:tr h="380008">
                <a:tc gridSpan="3">
                  <a:txBody>
                    <a:bodyPr/>
                    <a:lstStyle/>
                    <a:p>
                      <a:pPr algn="ctr">
                        <a:buFont typeface="Arial" pitchFamily="34" charset="0"/>
                        <a:buNone/>
                      </a:pPr>
                      <a:r>
                        <a:rPr kumimoji="0" lang="en-GB" sz="1800" b="1" i="0" kern="1200" dirty="0">
                          <a:solidFill>
                            <a:schemeClr val="dk1"/>
                          </a:solidFill>
                          <a:latin typeface="Century Gothic" pitchFamily="34" charset="0"/>
                          <a:ea typeface="+mn-ea"/>
                          <a:cs typeface="+mn-cs"/>
                        </a:rPr>
                        <a:t>Year 6 (Challenging)</a:t>
                      </a:r>
                    </a:p>
                  </a:txBody>
                  <a:tcPr marT="45726" marB="45726" anchor="ctr"/>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5"/>
                  </a:ext>
                </a:extLst>
              </a:tr>
              <a:tr h="380008">
                <a:tc grid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incorporate graphics where appropriate, using the most effective text wrapping formats?</a:t>
                      </a: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conduct a video chat with more than one person at a time?</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200" dirty="0">
                          <a:solidFill>
                            <a:schemeClr val="dk1"/>
                          </a:solidFill>
                          <a:effectLst/>
                          <a:latin typeface="Century Gothic" pitchFamily="34" charset="0"/>
                          <a:ea typeface="+mn-ea"/>
                          <a:cs typeface="+mn-cs"/>
                        </a:rPr>
                        <a:t>Can they compare the information provided on two tabbed websites looking for bias and perspective?</a:t>
                      </a:r>
                      <a:endParaRPr lang="en-GB" sz="1100" kern="1200" dirty="0">
                        <a:solidFill>
                          <a:schemeClr val="dk1"/>
                        </a:solidFill>
                        <a:effectLst/>
                        <a:latin typeface="Century Gothic" pitchFamily="34" charset="0"/>
                        <a:ea typeface="+mn-ea"/>
                        <a:cs typeface="+mn-cs"/>
                      </a:endParaRPr>
                    </a:p>
                  </a:txBody>
                  <a:tcPr marT="45726" marB="45726"/>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8DFF851D-600C-4836-8A63-FF66BEA05B4E}" type="slidenum">
              <a:rPr lang="en-GB"/>
              <a:pPr>
                <a:defRPr/>
              </a:pPr>
              <a:t>12</a:t>
            </a:fld>
            <a:endParaRPr lang="en-GB" dirty="0"/>
          </a:p>
        </p:txBody>
      </p:sp>
      <p:sp>
        <p:nvSpPr>
          <p:cNvPr id="2" name="Footer Placeholder 1">
            <a:extLst>
              <a:ext uri="{FF2B5EF4-FFF2-40B4-BE49-F238E27FC236}">
                <a16:creationId xmlns:a16="http://schemas.microsoft.com/office/drawing/2014/main" id="{9C78A613-D0BF-40CB-872F-975955535657}"/>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119868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6FCC657-E9A5-4F0E-911C-CF923C56F4C4}" type="slidenum">
              <a:rPr lang="en-GB"/>
              <a:pPr>
                <a:defRPr/>
              </a:pPr>
              <a:t>13</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07973031"/>
              </p:ext>
            </p:extLst>
          </p:nvPr>
        </p:nvGraphicFramePr>
        <p:xfrm>
          <a:off x="490116" y="332610"/>
          <a:ext cx="8025234" cy="5744638"/>
        </p:xfrm>
        <a:graphic>
          <a:graphicData uri="http://schemas.openxmlformats.org/drawingml/2006/table">
            <a:tbl>
              <a:tblPr firstRow="1" bandRow="1">
                <a:tableStyleId>{5C22544A-7EE6-4342-B048-85BDC9FD1C3A}</a:tableStyleId>
              </a:tblPr>
              <a:tblGrid>
                <a:gridCol w="4012617">
                  <a:extLst>
                    <a:ext uri="{9D8B030D-6E8A-4147-A177-3AD203B41FA5}">
                      <a16:colId xmlns:a16="http://schemas.microsoft.com/office/drawing/2014/main" val="20000"/>
                    </a:ext>
                  </a:extLst>
                </a:gridCol>
                <a:gridCol w="4012617">
                  <a:extLst>
                    <a:ext uri="{9D8B030D-6E8A-4147-A177-3AD203B41FA5}">
                      <a16:colId xmlns:a16="http://schemas.microsoft.com/office/drawing/2014/main" val="20001"/>
                    </a:ext>
                  </a:extLst>
                </a:gridCol>
              </a:tblGrid>
              <a:tr h="39618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E-safety in Years</a:t>
                      </a:r>
                      <a:r>
                        <a:rPr lang="en-GB" sz="1800" baseline="0" dirty="0">
                          <a:solidFill>
                            <a:schemeClr val="bg1"/>
                          </a:solidFill>
                          <a:latin typeface="Century Gothic" pitchFamily="34" charset="0"/>
                        </a:rPr>
                        <a:t> 5 and 6</a:t>
                      </a:r>
                      <a:endParaRPr lang="en-GB" sz="1800" dirty="0">
                        <a:solidFill>
                          <a:schemeClr val="bg1"/>
                        </a:solidFill>
                        <a:latin typeface="Century Gothic" pitchFamily="34" charset="0"/>
                      </a:endParaRPr>
                    </a:p>
                  </a:txBody>
                  <a:tcPr marT="45701" marB="45701"/>
                </a:tc>
                <a:tc hMerge="1">
                  <a:txBody>
                    <a:bodyPr/>
                    <a:lstStyle/>
                    <a:p>
                      <a:endParaRPr lang="en-GB"/>
                    </a:p>
                  </a:txBody>
                  <a:tcPr/>
                </a:tc>
                <a:extLst>
                  <a:ext uri="{0D108BD9-81ED-4DB2-BD59-A6C34878D82A}">
                    <a16:rowId xmlns:a16="http://schemas.microsoft.com/office/drawing/2014/main" val="10000"/>
                  </a:ext>
                </a:extLst>
              </a:tr>
              <a:tr h="227856">
                <a:tc>
                  <a:txBody>
                    <a:bodyPr/>
                    <a:lstStyle/>
                    <a:p>
                      <a:pPr algn="ctr">
                        <a:spcAft>
                          <a:spcPts val="0"/>
                        </a:spcAft>
                      </a:pPr>
                      <a:r>
                        <a:rPr lang="en-GB" sz="1200" b="1" dirty="0">
                          <a:latin typeface="Century Gothic" pitchFamily="34" charset="0"/>
                          <a:ea typeface="Times New Roman"/>
                          <a:cs typeface="Times New Roman"/>
                        </a:rPr>
                        <a:t>Knowledge &amp; understanding</a:t>
                      </a:r>
                    </a:p>
                  </a:txBody>
                  <a:tcPr marL="68580" marR="68580" marT="0" marB="0"/>
                </a:tc>
                <a:tc>
                  <a:txBody>
                    <a:bodyPr/>
                    <a:lstStyle/>
                    <a:p>
                      <a:pPr algn="ctr">
                        <a:spcAft>
                          <a:spcPts val="0"/>
                        </a:spcAft>
                      </a:pPr>
                      <a:r>
                        <a:rPr lang="en-GB" sz="1200" b="1" dirty="0">
                          <a:latin typeface="Century Gothic" pitchFamily="34" charset="0"/>
                          <a:ea typeface="Times New Roman"/>
                          <a:cs typeface="Times New Roman"/>
                        </a:rPr>
                        <a:t>Skills</a:t>
                      </a:r>
                    </a:p>
                  </a:txBody>
                  <a:tcPr marL="68580" marR="68580" marT="0" marB="0"/>
                </a:tc>
                <a:extLst>
                  <a:ext uri="{0D108BD9-81ED-4DB2-BD59-A6C34878D82A}">
                    <a16:rowId xmlns:a16="http://schemas.microsoft.com/office/drawing/2014/main" val="10001"/>
                  </a:ext>
                </a:extLst>
              </a:tr>
              <a:tr h="1229464">
                <a:tc>
                  <a:txBody>
                    <a:bodyPr/>
                    <a:lstStyle/>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Discuss</a:t>
                      </a:r>
                      <a:r>
                        <a:rPr kumimoji="0" lang="en-GB" sz="1000" kern="1200" baseline="0" dirty="0">
                          <a:solidFill>
                            <a:schemeClr val="dk1"/>
                          </a:solidFill>
                          <a:latin typeface="Century Gothic" pitchFamily="34" charset="0"/>
                          <a:ea typeface="+mn-ea"/>
                          <a:cs typeface="+mn-cs"/>
                        </a:rPr>
                        <a:t> the positive and negative impacts of the use of ICT in their own lives and those of their peers and family.</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the potential risk of providing personal information online.</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Recognise why people may publish content that is not accurate and understand the need to be critical evaluators of content.</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that some websites and/or pop-ups have commercial interests that may affect the way the information is presented.</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Recognise the potential risks of using internet communication tools and understand how to minimise those risks (including scams and phishing).</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that some material on the internet is copyrighted and may not be copied or downloaded.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that some messages may be malicious and know how to deal with this.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that online environments have security settings, which can be altered, to protect the user.</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the benefits of developing a ‘nickname’ for online use.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that some malicious adults may use various techniques to make contact and elicit personal information.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Know that it is unsafe to arrange to meet unknown people online.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Know how to report any suspicions.</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Understand they should not publish other people’s pictures or tag them on the internet without permission. </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Know that content put online is extremely difficult to remove.</a:t>
                      </a:r>
                    </a:p>
                    <a:p>
                      <a:pPr marL="171450" lvl="0" indent="-171450">
                        <a:buFont typeface="Arial" pitchFamily="34" charset="0"/>
                        <a:buChar char="•"/>
                      </a:pPr>
                      <a:r>
                        <a:rPr kumimoji="0" lang="en-GB" sz="1000" kern="1200" baseline="0" dirty="0">
                          <a:solidFill>
                            <a:schemeClr val="dk1"/>
                          </a:solidFill>
                          <a:latin typeface="Century Gothic" pitchFamily="34" charset="0"/>
                          <a:ea typeface="+mn-ea"/>
                          <a:cs typeface="+mn-cs"/>
                        </a:rPr>
                        <a:t>Know what to do if they discover something malicious or inappropriate. </a:t>
                      </a:r>
                      <a:endParaRPr kumimoji="0" lang="en-GB" sz="1000" kern="1200" dirty="0">
                        <a:solidFill>
                          <a:schemeClr val="dk1"/>
                        </a:solidFill>
                        <a:latin typeface="Century Gothic" pitchFamily="34" charset="0"/>
                        <a:ea typeface="+mn-ea"/>
                        <a:cs typeface="+mn-cs"/>
                      </a:endParaRPr>
                    </a:p>
                  </a:txBody>
                  <a:tcPr marT="45701" marB="45701"/>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Follow the school’s safer internet rules.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Make</a:t>
                      </a:r>
                      <a:r>
                        <a:rPr kumimoji="0" lang="en-GB" sz="1100" kern="1200" baseline="0" dirty="0">
                          <a:solidFill>
                            <a:schemeClr val="dk1"/>
                          </a:solidFill>
                          <a:latin typeface="Century Gothic" pitchFamily="34" charset="0"/>
                          <a:ea typeface="+mn-ea"/>
                          <a:cs typeface="+mn-cs"/>
                        </a:rPr>
                        <a:t> safe choices about use of technology.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Use technology in ways which minimises risk, e.g. responsible use of online discussions etc.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Create strong passwords and manage them so that they remain strong.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Independently, and with regard for e-safety, select and use appropriate communication tools to solve problems by collaborating and communicating with others within and beyond school.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Competently use the internet as a search tool.</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Reference information sources.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Use appropriate strategies for finding, critically evaluating, validating and verifying information, e.g. using different keywords, skim reading to check relevance of information, cross checking with different websites or other not ICT resources.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baseline="0" dirty="0">
                          <a:solidFill>
                            <a:schemeClr val="dk1"/>
                          </a:solidFill>
                          <a:latin typeface="Century Gothic" pitchFamily="34" charset="0"/>
                          <a:ea typeface="+mn-ea"/>
                          <a:cs typeface="+mn-cs"/>
                        </a:rPr>
                        <a:t>Use knowledge of the meaning of different domain names and common website extensions (e.g. .co.uk; .com; .ac; .sch; .org; .gov; .net) to support validation of information.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100" kern="1200" dirty="0">
                        <a:solidFill>
                          <a:schemeClr val="dk1"/>
                        </a:solidFill>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100" kern="1200" dirty="0">
                        <a:solidFill>
                          <a:schemeClr val="dk1"/>
                        </a:solidFill>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100" b="0" dirty="0">
                        <a:latin typeface="Century Gothic" pitchFamily="34" charset="0"/>
                        <a:ea typeface="Times New Roman"/>
                        <a:cs typeface="Lucida Sans Unicode"/>
                      </a:endParaRPr>
                    </a:p>
                  </a:txBody>
                  <a:tcPr marT="45701" marB="45701"/>
                </a:tc>
                <a:extLst>
                  <a:ext uri="{0D108BD9-81ED-4DB2-BD59-A6C34878D82A}">
                    <a16:rowId xmlns:a16="http://schemas.microsoft.com/office/drawing/2014/main" val="10002"/>
                  </a:ext>
                </a:extLst>
              </a:tr>
            </a:tbl>
          </a:graphicData>
        </a:graphic>
      </p:graphicFrame>
      <p:sp>
        <p:nvSpPr>
          <p:cNvPr id="3" name="TextBox 2"/>
          <p:cNvSpPr txBox="1"/>
          <p:nvPr/>
        </p:nvSpPr>
        <p:spPr>
          <a:xfrm>
            <a:off x="462372" y="6077248"/>
            <a:ext cx="8219256" cy="461665"/>
          </a:xfrm>
          <a:prstGeom prst="rect">
            <a:avLst/>
          </a:prstGeom>
          <a:noFill/>
        </p:spPr>
        <p:txBody>
          <a:bodyPr wrap="square" rtlCol="0">
            <a:spAutoFit/>
          </a:bodyPr>
          <a:lstStyle/>
          <a:p>
            <a:pPr algn="ctr"/>
            <a:r>
              <a:rPr lang="en-GB" sz="1200" dirty="0">
                <a:latin typeface="Century Gothic" panose="020B0502020202020204" pitchFamily="34" charset="0"/>
              </a:rPr>
              <a:t>Schools will need to review and amend their approaches to e-safety in order to take on board </a:t>
            </a:r>
          </a:p>
          <a:p>
            <a:pPr algn="ctr"/>
            <a:r>
              <a:rPr lang="en-GB" sz="1200" dirty="0">
                <a:latin typeface="Century Gothic" panose="020B0502020202020204" pitchFamily="34" charset="0"/>
              </a:rPr>
              <a:t>and address changes to technology. </a:t>
            </a:r>
          </a:p>
        </p:txBody>
      </p:sp>
      <p:sp>
        <p:nvSpPr>
          <p:cNvPr id="2" name="Footer Placeholder 1">
            <a:extLst>
              <a:ext uri="{FF2B5EF4-FFF2-40B4-BE49-F238E27FC236}">
                <a16:creationId xmlns:a16="http://schemas.microsoft.com/office/drawing/2014/main" id="{25EA3FEB-3CFA-4FC2-9528-B28D74F6421D}"/>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30834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t>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44547421"/>
              </p:ext>
            </p:extLst>
          </p:nvPr>
        </p:nvGraphicFramePr>
        <p:xfrm>
          <a:off x="874971" y="1227268"/>
          <a:ext cx="7022119" cy="3070412"/>
        </p:xfrm>
        <a:graphic>
          <a:graphicData uri="http://schemas.openxmlformats.org/drawingml/2006/table">
            <a:tbl>
              <a:tblPr firstRow="1" firstCol="1" lastRow="1" lastCol="1" bandRow="1" bandCol="1">
                <a:tableStyleId>{5C22544A-7EE6-4342-B048-85BDC9FD1C3A}</a:tableStyleId>
              </a:tblPr>
              <a:tblGrid>
                <a:gridCol w="969018">
                  <a:extLst>
                    <a:ext uri="{9D8B030D-6E8A-4147-A177-3AD203B41FA5}">
                      <a16:colId xmlns:a16="http://schemas.microsoft.com/office/drawing/2014/main" val="1423973564"/>
                    </a:ext>
                  </a:extLst>
                </a:gridCol>
                <a:gridCol w="1098308">
                  <a:extLst>
                    <a:ext uri="{9D8B030D-6E8A-4147-A177-3AD203B41FA5}">
                      <a16:colId xmlns:a16="http://schemas.microsoft.com/office/drawing/2014/main" val="4010295602"/>
                    </a:ext>
                  </a:extLst>
                </a:gridCol>
                <a:gridCol w="1098308">
                  <a:extLst>
                    <a:ext uri="{9D8B030D-6E8A-4147-A177-3AD203B41FA5}">
                      <a16:colId xmlns:a16="http://schemas.microsoft.com/office/drawing/2014/main" val="3651380877"/>
                    </a:ext>
                  </a:extLst>
                </a:gridCol>
                <a:gridCol w="3856485">
                  <a:extLst>
                    <a:ext uri="{9D8B030D-6E8A-4147-A177-3AD203B41FA5}">
                      <a16:colId xmlns:a16="http://schemas.microsoft.com/office/drawing/2014/main" val="3431795122"/>
                    </a:ext>
                  </a:extLst>
                </a:gridCol>
              </a:tblGrid>
              <a:tr h="370444">
                <a:tc gridSpan="4">
                  <a:txBody>
                    <a:bodyPr/>
                    <a:lstStyle/>
                    <a:p>
                      <a:pPr marL="114300">
                        <a:spcBef>
                          <a:spcPts val="670"/>
                        </a:spcBef>
                        <a:spcAft>
                          <a:spcPts val="0"/>
                        </a:spcAft>
                      </a:pPr>
                      <a:r>
                        <a:rPr lang="en-GB" sz="1100">
                          <a:effectLst/>
                        </a:rPr>
                        <a:t>Computing</a:t>
                      </a:r>
                      <a:endParaRPr lang="en-GB" sz="1100">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7769773"/>
                  </a:ext>
                </a:extLst>
              </a:tr>
              <a:tr h="1571538">
                <a:tc>
                  <a:txBody>
                    <a:bodyPr/>
                    <a:lstStyle/>
                    <a:p>
                      <a:pPr marL="72390">
                        <a:spcBef>
                          <a:spcPts val="315"/>
                        </a:spcBef>
                        <a:spcAft>
                          <a:spcPts val="0"/>
                        </a:spcAft>
                      </a:pPr>
                      <a:r>
                        <a:rPr lang="en-GB" sz="1000">
                          <a:effectLst/>
                        </a:rPr>
                        <a:t>30-50 Months</a:t>
                      </a:r>
                      <a:endParaRPr lang="en-GB" sz="1100">
                        <a:effectLst/>
                        <a:latin typeface="Roboto"/>
                        <a:ea typeface="Roboto"/>
                        <a:cs typeface="Roboto"/>
                      </a:endParaRPr>
                    </a:p>
                  </a:txBody>
                  <a:tcPr marL="0" marR="0" marT="0" marB="0"/>
                </a:tc>
                <a:tc>
                  <a:txBody>
                    <a:bodyPr/>
                    <a:lstStyle/>
                    <a:p>
                      <a:pPr marL="71755" marR="146685">
                        <a:spcBef>
                          <a:spcPts val="315"/>
                        </a:spcBef>
                        <a:spcAft>
                          <a:spcPts val="0"/>
                        </a:spcAft>
                      </a:pPr>
                      <a:r>
                        <a:rPr lang="en-GB" sz="1000" dirty="0">
                          <a:effectLst/>
                        </a:rPr>
                        <a:t>Understanding the World</a:t>
                      </a:r>
                      <a:endParaRPr lang="en-GB" sz="1100" dirty="0">
                        <a:effectLst/>
                        <a:latin typeface="Roboto"/>
                        <a:ea typeface="Roboto"/>
                        <a:cs typeface="Roboto"/>
                      </a:endParaRPr>
                    </a:p>
                  </a:txBody>
                  <a:tcPr marL="0" marR="0" marT="0" marB="0"/>
                </a:tc>
                <a:tc>
                  <a:txBody>
                    <a:bodyPr/>
                    <a:lstStyle/>
                    <a:p>
                      <a:pPr marL="71755">
                        <a:spcBef>
                          <a:spcPts val="315"/>
                        </a:spcBef>
                        <a:spcAft>
                          <a:spcPts val="0"/>
                        </a:spcAft>
                      </a:pPr>
                      <a:r>
                        <a:rPr lang="en-GB" sz="1000">
                          <a:effectLst/>
                        </a:rPr>
                        <a:t>Technology</a:t>
                      </a:r>
                      <a:endParaRPr lang="en-GB" sz="1100">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55" dirty="0">
                          <a:solidFill>
                            <a:schemeClr val="tx1"/>
                          </a:solidFill>
                          <a:effectLst/>
                        </a:rPr>
                        <a:t> </a:t>
                      </a:r>
                      <a:r>
                        <a:rPr lang="en-GB" sz="1100" b="0" spc="-50" dirty="0">
                          <a:solidFill>
                            <a:schemeClr val="tx1"/>
                          </a:solidFill>
                          <a:effectLst/>
                        </a:rPr>
                        <a:t>know how to operate simple</a:t>
                      </a:r>
                      <a:r>
                        <a:rPr lang="en-GB" sz="1100" b="0" spc="-55" dirty="0">
                          <a:solidFill>
                            <a:schemeClr val="tx1"/>
                          </a:solidFill>
                          <a:effectLst/>
                        </a:rPr>
                        <a:t> </a:t>
                      </a:r>
                      <a:r>
                        <a:rPr lang="en-GB" sz="1100" b="0" spc="-50" dirty="0">
                          <a:solidFill>
                            <a:schemeClr val="tx1"/>
                          </a:solidFill>
                          <a:effectLst/>
                        </a:rPr>
                        <a:t>equipment.</a:t>
                      </a:r>
                    </a:p>
                    <a:p>
                      <a:pPr marL="342900" marR="79375" lvl="0" indent="-342900">
                        <a:lnSpc>
                          <a:spcPct val="111000"/>
                        </a:lnSpc>
                        <a:spcBef>
                          <a:spcPts val="435"/>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60" dirty="0">
                          <a:solidFill>
                            <a:schemeClr val="tx1"/>
                          </a:solidFill>
                          <a:effectLst/>
                        </a:rPr>
                        <a:t> </a:t>
                      </a:r>
                      <a:r>
                        <a:rPr lang="en-GB" sz="1100" b="0" spc="-50" dirty="0">
                          <a:solidFill>
                            <a:schemeClr val="tx1"/>
                          </a:solidFill>
                          <a:effectLst/>
                        </a:rPr>
                        <a:t>show</a:t>
                      </a:r>
                      <a:r>
                        <a:rPr lang="en-GB" sz="1100" b="0" spc="-60" dirty="0">
                          <a:solidFill>
                            <a:schemeClr val="tx1"/>
                          </a:solidFill>
                          <a:effectLst/>
                        </a:rPr>
                        <a:t> </a:t>
                      </a:r>
                      <a:r>
                        <a:rPr lang="en-GB" sz="1100" b="0" spc="-50" dirty="0">
                          <a:solidFill>
                            <a:schemeClr val="tx1"/>
                          </a:solidFill>
                          <a:effectLst/>
                        </a:rPr>
                        <a:t>an</a:t>
                      </a:r>
                      <a:r>
                        <a:rPr lang="en-GB" sz="1100" b="0" spc="-55" dirty="0">
                          <a:solidFill>
                            <a:schemeClr val="tx1"/>
                          </a:solidFill>
                          <a:effectLst/>
                        </a:rPr>
                        <a:t> </a:t>
                      </a:r>
                      <a:r>
                        <a:rPr lang="en-GB" sz="1100" b="0" spc="-50" dirty="0">
                          <a:solidFill>
                            <a:schemeClr val="tx1"/>
                          </a:solidFill>
                          <a:effectLst/>
                        </a:rPr>
                        <a:t>interest</a:t>
                      </a:r>
                      <a:r>
                        <a:rPr lang="en-GB" sz="1100" b="0" spc="-60" dirty="0">
                          <a:solidFill>
                            <a:schemeClr val="tx1"/>
                          </a:solidFill>
                          <a:effectLst/>
                        </a:rPr>
                        <a:t> </a:t>
                      </a:r>
                      <a:r>
                        <a:rPr lang="en-GB" sz="1100" b="0" spc="-50" dirty="0">
                          <a:solidFill>
                            <a:schemeClr val="tx1"/>
                          </a:solidFill>
                          <a:effectLst/>
                        </a:rPr>
                        <a:t>in</a:t>
                      </a:r>
                      <a:r>
                        <a:rPr lang="en-GB" sz="1100" b="0" spc="-55" dirty="0">
                          <a:solidFill>
                            <a:schemeClr val="tx1"/>
                          </a:solidFill>
                          <a:effectLst/>
                        </a:rPr>
                        <a:t> </a:t>
                      </a:r>
                      <a:r>
                        <a:rPr lang="en-GB" sz="1100" b="0" spc="-50" dirty="0">
                          <a:solidFill>
                            <a:schemeClr val="tx1"/>
                          </a:solidFill>
                          <a:effectLst/>
                        </a:rPr>
                        <a:t>technological</a:t>
                      </a:r>
                      <a:r>
                        <a:rPr lang="en-GB" sz="1100" b="0" spc="-60" dirty="0">
                          <a:solidFill>
                            <a:schemeClr val="tx1"/>
                          </a:solidFill>
                          <a:effectLst/>
                        </a:rPr>
                        <a:t> </a:t>
                      </a:r>
                      <a:r>
                        <a:rPr lang="en-GB" sz="1100" b="0" spc="-50" dirty="0">
                          <a:solidFill>
                            <a:schemeClr val="tx1"/>
                          </a:solidFill>
                          <a:effectLst/>
                        </a:rPr>
                        <a:t>toys</a:t>
                      </a:r>
                      <a:r>
                        <a:rPr lang="en-GB" sz="1100" b="0" spc="-55" dirty="0">
                          <a:solidFill>
                            <a:schemeClr val="tx1"/>
                          </a:solidFill>
                          <a:effectLst/>
                        </a:rPr>
                        <a:t> </a:t>
                      </a:r>
                      <a:r>
                        <a:rPr lang="en-GB" sz="1100" b="0" spc="-50" dirty="0">
                          <a:solidFill>
                            <a:schemeClr val="tx1"/>
                          </a:solidFill>
                          <a:effectLst/>
                        </a:rPr>
                        <a:t>with</a:t>
                      </a:r>
                      <a:r>
                        <a:rPr lang="en-GB" sz="1100" b="0" spc="-65" dirty="0">
                          <a:solidFill>
                            <a:schemeClr val="tx1"/>
                          </a:solidFill>
                          <a:effectLst/>
                        </a:rPr>
                        <a:t> </a:t>
                      </a:r>
                      <a:r>
                        <a:rPr lang="en-GB" sz="1100" b="0" spc="-50" dirty="0">
                          <a:solidFill>
                            <a:schemeClr val="tx1"/>
                          </a:solidFill>
                          <a:effectLst/>
                        </a:rPr>
                        <a:t>knobs</a:t>
                      </a:r>
                      <a:r>
                        <a:rPr lang="en-GB" sz="1100" b="0" spc="-55" dirty="0">
                          <a:solidFill>
                            <a:schemeClr val="tx1"/>
                          </a:solidFill>
                          <a:effectLst/>
                        </a:rPr>
                        <a:t> </a:t>
                      </a:r>
                      <a:r>
                        <a:rPr lang="en-GB" sz="1100" b="0" spc="-50" dirty="0">
                          <a:solidFill>
                            <a:schemeClr val="tx1"/>
                          </a:solidFill>
                          <a:effectLst/>
                        </a:rPr>
                        <a:t>or</a:t>
                      </a:r>
                      <a:r>
                        <a:rPr lang="en-GB" sz="1100" b="0" spc="-60" dirty="0">
                          <a:solidFill>
                            <a:schemeClr val="tx1"/>
                          </a:solidFill>
                          <a:effectLst/>
                        </a:rPr>
                        <a:t> </a:t>
                      </a:r>
                      <a:r>
                        <a:rPr lang="en-GB" sz="1100" b="0" spc="-50" dirty="0">
                          <a:solidFill>
                            <a:schemeClr val="tx1"/>
                          </a:solidFill>
                          <a:effectLst/>
                        </a:rPr>
                        <a:t>pulleys, or real</a:t>
                      </a:r>
                      <a:r>
                        <a:rPr lang="en-GB" sz="1100" b="0" spc="-105" dirty="0">
                          <a:solidFill>
                            <a:schemeClr val="tx1"/>
                          </a:solidFill>
                          <a:effectLst/>
                        </a:rPr>
                        <a:t> </a:t>
                      </a:r>
                      <a:r>
                        <a:rPr lang="en-GB" sz="1100" b="0" spc="-50" dirty="0">
                          <a:solidFill>
                            <a:schemeClr val="tx1"/>
                          </a:solidFill>
                          <a:effectLst/>
                        </a:rPr>
                        <a:t>objects.</a:t>
                      </a:r>
                    </a:p>
                    <a:p>
                      <a:pPr marL="342900" lvl="0" indent="-342900">
                        <a:spcBef>
                          <a:spcPts val="295"/>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55" dirty="0">
                          <a:solidFill>
                            <a:schemeClr val="tx1"/>
                          </a:solidFill>
                          <a:effectLst/>
                        </a:rPr>
                        <a:t> </a:t>
                      </a:r>
                      <a:r>
                        <a:rPr lang="en-GB" sz="1100" b="0" spc="-50" dirty="0">
                          <a:solidFill>
                            <a:schemeClr val="tx1"/>
                          </a:solidFill>
                          <a:effectLst/>
                        </a:rPr>
                        <a:t>show</a:t>
                      </a:r>
                      <a:r>
                        <a:rPr lang="en-GB" sz="1100" b="0" spc="-55" dirty="0">
                          <a:solidFill>
                            <a:schemeClr val="tx1"/>
                          </a:solidFill>
                          <a:effectLst/>
                        </a:rPr>
                        <a:t> </a:t>
                      </a:r>
                      <a:r>
                        <a:rPr lang="en-GB" sz="1100" b="0" spc="-50" dirty="0">
                          <a:solidFill>
                            <a:schemeClr val="tx1"/>
                          </a:solidFill>
                          <a:effectLst/>
                        </a:rPr>
                        <a:t>skill</a:t>
                      </a:r>
                      <a:r>
                        <a:rPr lang="en-GB" sz="1100" b="0" spc="-55" dirty="0">
                          <a:solidFill>
                            <a:schemeClr val="tx1"/>
                          </a:solidFill>
                          <a:effectLst/>
                        </a:rPr>
                        <a:t> </a:t>
                      </a:r>
                      <a:r>
                        <a:rPr lang="en-GB" sz="1100" b="0" spc="-50" dirty="0">
                          <a:solidFill>
                            <a:schemeClr val="tx1"/>
                          </a:solidFill>
                          <a:effectLst/>
                        </a:rPr>
                        <a:t>in</a:t>
                      </a:r>
                      <a:r>
                        <a:rPr lang="en-GB" sz="1100" b="0" spc="-55" dirty="0">
                          <a:solidFill>
                            <a:schemeClr val="tx1"/>
                          </a:solidFill>
                          <a:effectLst/>
                        </a:rPr>
                        <a:t> </a:t>
                      </a:r>
                      <a:r>
                        <a:rPr lang="en-GB" sz="1100" b="0" spc="-50" dirty="0">
                          <a:solidFill>
                            <a:schemeClr val="tx1"/>
                          </a:solidFill>
                          <a:effectLst/>
                        </a:rPr>
                        <a:t>making</a:t>
                      </a:r>
                      <a:r>
                        <a:rPr lang="en-GB" sz="1100" b="0" spc="-60" dirty="0">
                          <a:solidFill>
                            <a:schemeClr val="tx1"/>
                          </a:solidFill>
                          <a:effectLst/>
                        </a:rPr>
                        <a:t> </a:t>
                      </a:r>
                      <a:r>
                        <a:rPr lang="en-GB" sz="1100" b="0" spc="-50" dirty="0">
                          <a:solidFill>
                            <a:schemeClr val="tx1"/>
                          </a:solidFill>
                          <a:effectLst/>
                        </a:rPr>
                        <a:t>toys work</a:t>
                      </a:r>
                      <a:r>
                        <a:rPr lang="en-GB" sz="1100" b="0" spc="-55" dirty="0">
                          <a:solidFill>
                            <a:schemeClr val="tx1"/>
                          </a:solidFill>
                          <a:effectLst/>
                        </a:rPr>
                        <a:t> </a:t>
                      </a:r>
                      <a:r>
                        <a:rPr lang="en-GB" sz="1100" b="0" spc="-50" dirty="0">
                          <a:solidFill>
                            <a:schemeClr val="tx1"/>
                          </a:solidFill>
                          <a:effectLst/>
                        </a:rPr>
                        <a:t>by</a:t>
                      </a:r>
                      <a:r>
                        <a:rPr lang="en-GB" sz="1100" b="0" spc="-55" dirty="0">
                          <a:solidFill>
                            <a:schemeClr val="tx1"/>
                          </a:solidFill>
                          <a:effectLst/>
                        </a:rPr>
                        <a:t> </a:t>
                      </a:r>
                      <a:r>
                        <a:rPr lang="en-GB" sz="1100" b="0" spc="-50" dirty="0">
                          <a:solidFill>
                            <a:schemeClr val="tx1"/>
                          </a:solidFill>
                          <a:effectLst/>
                        </a:rPr>
                        <a:t>pressing</a:t>
                      </a:r>
                      <a:r>
                        <a:rPr lang="en-GB" sz="1100" b="0" spc="-55" dirty="0">
                          <a:solidFill>
                            <a:schemeClr val="tx1"/>
                          </a:solidFill>
                          <a:effectLst/>
                        </a:rPr>
                        <a:t> </a:t>
                      </a:r>
                      <a:r>
                        <a:rPr lang="en-GB" sz="1100" b="0" spc="-50" dirty="0">
                          <a:solidFill>
                            <a:schemeClr val="tx1"/>
                          </a:solidFill>
                          <a:effectLst/>
                        </a:rPr>
                        <a:t>parts</a:t>
                      </a:r>
                      <a:r>
                        <a:rPr lang="en-GB" sz="1100" b="0" spc="-55" dirty="0">
                          <a:solidFill>
                            <a:schemeClr val="tx1"/>
                          </a:solidFill>
                          <a:effectLst/>
                        </a:rPr>
                        <a:t> </a:t>
                      </a:r>
                      <a:r>
                        <a:rPr lang="en-GB" sz="1100" b="0" spc="-50" dirty="0">
                          <a:solidFill>
                            <a:schemeClr val="tx1"/>
                          </a:solidFill>
                          <a:effectLst/>
                        </a:rPr>
                        <a:t>or</a:t>
                      </a:r>
                      <a:r>
                        <a:rPr lang="en-GB" sz="1100" b="0" spc="-55" dirty="0">
                          <a:solidFill>
                            <a:schemeClr val="tx1"/>
                          </a:solidFill>
                          <a:effectLst/>
                        </a:rPr>
                        <a:t> </a:t>
                      </a:r>
                      <a:r>
                        <a:rPr lang="en-GB" sz="1100" b="0" spc="-50" dirty="0">
                          <a:solidFill>
                            <a:schemeClr val="tx1"/>
                          </a:solidFill>
                          <a:effectLst/>
                        </a:rPr>
                        <a:t>lifting</a:t>
                      </a:r>
                    </a:p>
                    <a:p>
                      <a:pPr marL="179705">
                        <a:spcBef>
                          <a:spcPts val="150"/>
                        </a:spcBef>
                        <a:spcAft>
                          <a:spcPts val="0"/>
                        </a:spcAft>
                      </a:pPr>
                      <a:r>
                        <a:rPr lang="en-GB" sz="1100" b="0" dirty="0" smtClean="0">
                          <a:solidFill>
                            <a:schemeClr val="tx1"/>
                          </a:solidFill>
                          <a:effectLst/>
                        </a:rPr>
                        <a:t>     flaps </a:t>
                      </a:r>
                      <a:r>
                        <a:rPr lang="en-GB" sz="1100" b="0" dirty="0">
                          <a:solidFill>
                            <a:schemeClr val="tx1"/>
                          </a:solidFill>
                          <a:effectLst/>
                        </a:rPr>
                        <a:t>to achieve effects such as sound, movements or</a:t>
                      </a:r>
                    </a:p>
                    <a:p>
                      <a:pPr marL="179705">
                        <a:spcBef>
                          <a:spcPts val="150"/>
                        </a:spcBef>
                        <a:spcAft>
                          <a:spcPts val="0"/>
                        </a:spcAft>
                      </a:pPr>
                      <a:r>
                        <a:rPr lang="en-GB" sz="1100" b="0" dirty="0" smtClean="0">
                          <a:solidFill>
                            <a:schemeClr val="tx1"/>
                          </a:solidFill>
                          <a:effectLst/>
                        </a:rPr>
                        <a:t>     new </a:t>
                      </a:r>
                      <a:r>
                        <a:rPr lang="en-GB" sz="1100" b="0" dirty="0">
                          <a:solidFill>
                            <a:schemeClr val="tx1"/>
                          </a:solidFill>
                          <a:effectLst/>
                        </a:rPr>
                        <a:t>images.</a:t>
                      </a:r>
                    </a:p>
                    <a:p>
                      <a:pPr marL="342900" lvl="0" indent="-342900">
                        <a:spcBef>
                          <a:spcPts val="430"/>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60" dirty="0">
                          <a:solidFill>
                            <a:schemeClr val="tx1"/>
                          </a:solidFill>
                          <a:effectLst/>
                        </a:rPr>
                        <a:t> </a:t>
                      </a:r>
                      <a:r>
                        <a:rPr lang="en-GB" sz="1100" b="0" spc="-50" dirty="0">
                          <a:solidFill>
                            <a:schemeClr val="tx1"/>
                          </a:solidFill>
                          <a:effectLst/>
                        </a:rPr>
                        <a:t>know</a:t>
                      </a:r>
                      <a:r>
                        <a:rPr lang="en-GB" sz="1100" b="0" spc="-55" dirty="0">
                          <a:solidFill>
                            <a:schemeClr val="tx1"/>
                          </a:solidFill>
                          <a:effectLst/>
                        </a:rPr>
                        <a:t> </a:t>
                      </a:r>
                      <a:r>
                        <a:rPr lang="en-GB" sz="1100" b="0" spc="-50" dirty="0">
                          <a:solidFill>
                            <a:schemeClr val="tx1"/>
                          </a:solidFill>
                          <a:effectLst/>
                        </a:rPr>
                        <a:t>that</a:t>
                      </a:r>
                      <a:r>
                        <a:rPr lang="en-GB" sz="1100" b="0" spc="-55" dirty="0">
                          <a:solidFill>
                            <a:schemeClr val="tx1"/>
                          </a:solidFill>
                          <a:effectLst/>
                        </a:rPr>
                        <a:t> </a:t>
                      </a:r>
                      <a:r>
                        <a:rPr lang="en-GB" sz="1100" b="0" spc="-50" dirty="0">
                          <a:solidFill>
                            <a:schemeClr val="tx1"/>
                          </a:solidFill>
                          <a:effectLst/>
                        </a:rPr>
                        <a:t>information</a:t>
                      </a:r>
                      <a:r>
                        <a:rPr lang="en-GB" sz="1100" b="0" spc="-55" dirty="0">
                          <a:solidFill>
                            <a:schemeClr val="tx1"/>
                          </a:solidFill>
                          <a:effectLst/>
                        </a:rPr>
                        <a:t> </a:t>
                      </a:r>
                      <a:r>
                        <a:rPr lang="en-GB" sz="1100" b="0" spc="-50" dirty="0">
                          <a:solidFill>
                            <a:schemeClr val="tx1"/>
                          </a:solidFill>
                          <a:effectLst/>
                        </a:rPr>
                        <a:t>can</a:t>
                      </a:r>
                      <a:r>
                        <a:rPr lang="en-GB" sz="1100" b="0" spc="-60" dirty="0">
                          <a:solidFill>
                            <a:schemeClr val="tx1"/>
                          </a:solidFill>
                          <a:effectLst/>
                        </a:rPr>
                        <a:t> </a:t>
                      </a:r>
                      <a:r>
                        <a:rPr lang="en-GB" sz="1100" b="0" spc="-50" dirty="0">
                          <a:solidFill>
                            <a:schemeClr val="tx1"/>
                          </a:solidFill>
                          <a:effectLst/>
                        </a:rPr>
                        <a:t>be</a:t>
                      </a:r>
                      <a:r>
                        <a:rPr lang="en-GB" sz="1100" b="0" spc="-55" dirty="0">
                          <a:solidFill>
                            <a:schemeClr val="tx1"/>
                          </a:solidFill>
                          <a:effectLst/>
                        </a:rPr>
                        <a:t> </a:t>
                      </a:r>
                      <a:r>
                        <a:rPr lang="en-GB" sz="1100" b="0" spc="-50" dirty="0">
                          <a:solidFill>
                            <a:schemeClr val="tx1"/>
                          </a:solidFill>
                          <a:effectLst/>
                        </a:rPr>
                        <a:t>retrieved</a:t>
                      </a:r>
                      <a:r>
                        <a:rPr lang="en-GB" sz="1100" b="0" spc="-60" dirty="0">
                          <a:solidFill>
                            <a:schemeClr val="tx1"/>
                          </a:solidFill>
                          <a:effectLst/>
                        </a:rPr>
                        <a:t> </a:t>
                      </a:r>
                      <a:r>
                        <a:rPr lang="en-GB" sz="1100" b="0" spc="-50" dirty="0">
                          <a:solidFill>
                            <a:schemeClr val="tx1"/>
                          </a:solidFill>
                          <a:effectLst/>
                        </a:rPr>
                        <a:t>from</a:t>
                      </a:r>
                      <a:r>
                        <a:rPr lang="en-GB" sz="1100" b="0" spc="-55" dirty="0">
                          <a:solidFill>
                            <a:schemeClr val="tx1"/>
                          </a:solidFill>
                          <a:effectLst/>
                        </a:rPr>
                        <a:t> </a:t>
                      </a:r>
                      <a:r>
                        <a:rPr lang="en-GB" sz="1100" b="0" spc="-50" dirty="0">
                          <a:solidFill>
                            <a:schemeClr val="tx1"/>
                          </a:solidFill>
                          <a:effectLst/>
                        </a:rPr>
                        <a:t>computers.</a:t>
                      </a:r>
                      <a:endParaRPr lang="en-GB" sz="1100" b="0" spc="-5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4051310240"/>
                  </a:ext>
                </a:extLst>
              </a:tr>
              <a:tr h="486564">
                <a:tc>
                  <a:txBody>
                    <a:bodyPr/>
                    <a:lstStyle/>
                    <a:p>
                      <a:pPr marL="72390">
                        <a:spcBef>
                          <a:spcPts val="315"/>
                        </a:spcBef>
                        <a:spcAft>
                          <a:spcPts val="0"/>
                        </a:spcAft>
                      </a:pPr>
                      <a:r>
                        <a:rPr lang="en-GB" sz="1000">
                          <a:effectLst/>
                        </a:rPr>
                        <a:t>40-60 Months</a:t>
                      </a:r>
                      <a:endParaRPr lang="en-GB" sz="1100">
                        <a:effectLst/>
                        <a:latin typeface="Roboto"/>
                        <a:ea typeface="Roboto"/>
                        <a:cs typeface="Roboto"/>
                      </a:endParaRPr>
                    </a:p>
                  </a:txBody>
                  <a:tcPr marL="0" marR="0" marT="0" marB="0"/>
                </a:tc>
                <a:tc>
                  <a:txBody>
                    <a:bodyPr/>
                    <a:lstStyle/>
                    <a:p>
                      <a:pPr marL="71755" marR="146685">
                        <a:spcBef>
                          <a:spcPts val="315"/>
                        </a:spcBef>
                        <a:spcAft>
                          <a:spcPts val="0"/>
                        </a:spcAft>
                      </a:pPr>
                      <a:r>
                        <a:rPr lang="en-GB" sz="1000">
                          <a:effectLst/>
                        </a:rPr>
                        <a:t>Understanding the World</a:t>
                      </a:r>
                      <a:endParaRPr lang="en-GB" sz="1100">
                        <a:effectLst/>
                        <a:latin typeface="Roboto"/>
                        <a:ea typeface="Roboto"/>
                        <a:cs typeface="Roboto"/>
                      </a:endParaRPr>
                    </a:p>
                  </a:txBody>
                  <a:tcPr marL="0" marR="0" marT="0" marB="0"/>
                </a:tc>
                <a:tc>
                  <a:txBody>
                    <a:bodyPr/>
                    <a:lstStyle/>
                    <a:p>
                      <a:pPr marL="71755">
                        <a:spcBef>
                          <a:spcPts val="315"/>
                        </a:spcBef>
                        <a:spcAft>
                          <a:spcPts val="0"/>
                        </a:spcAft>
                      </a:pPr>
                      <a:r>
                        <a:rPr lang="en-GB" sz="1000">
                          <a:effectLst/>
                        </a:rPr>
                        <a:t>Technology</a:t>
                      </a:r>
                      <a:endParaRPr lang="en-GB" sz="1100">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55" dirty="0">
                          <a:solidFill>
                            <a:schemeClr val="tx1"/>
                          </a:solidFill>
                          <a:effectLst/>
                        </a:rPr>
                        <a:t> </a:t>
                      </a:r>
                      <a:r>
                        <a:rPr lang="en-GB" sz="1100" b="0" spc="-60" dirty="0">
                          <a:solidFill>
                            <a:schemeClr val="tx1"/>
                          </a:solidFill>
                          <a:effectLst/>
                        </a:rPr>
                        <a:t>complete</a:t>
                      </a:r>
                      <a:r>
                        <a:rPr lang="en-GB" sz="1100" b="0" spc="-55" dirty="0">
                          <a:solidFill>
                            <a:schemeClr val="tx1"/>
                          </a:solidFill>
                          <a:effectLst/>
                        </a:rPr>
                        <a:t> </a:t>
                      </a:r>
                      <a:r>
                        <a:rPr lang="en-GB" sz="1100" b="0" spc="-60" dirty="0">
                          <a:solidFill>
                            <a:schemeClr val="tx1"/>
                          </a:solidFill>
                          <a:effectLst/>
                        </a:rPr>
                        <a:t>a</a:t>
                      </a:r>
                      <a:r>
                        <a:rPr lang="en-GB" sz="1100" b="0" spc="-50" dirty="0">
                          <a:solidFill>
                            <a:schemeClr val="tx1"/>
                          </a:solidFill>
                          <a:effectLst/>
                        </a:rPr>
                        <a:t> </a:t>
                      </a:r>
                      <a:r>
                        <a:rPr lang="en-GB" sz="1100" b="0" spc="-60" dirty="0">
                          <a:solidFill>
                            <a:schemeClr val="tx1"/>
                          </a:solidFill>
                          <a:effectLst/>
                        </a:rPr>
                        <a:t>simple</a:t>
                      </a:r>
                      <a:r>
                        <a:rPr lang="en-GB" sz="1100" b="0" spc="-50" dirty="0">
                          <a:solidFill>
                            <a:schemeClr val="tx1"/>
                          </a:solidFill>
                          <a:effectLst/>
                        </a:rPr>
                        <a:t> </a:t>
                      </a:r>
                      <a:r>
                        <a:rPr lang="en-GB" sz="1100" b="0" spc="-60" dirty="0">
                          <a:solidFill>
                            <a:schemeClr val="tx1"/>
                          </a:solidFill>
                          <a:effectLst/>
                        </a:rPr>
                        <a:t>program</a:t>
                      </a:r>
                      <a:r>
                        <a:rPr lang="en-GB" sz="1100" b="0" spc="-50" dirty="0">
                          <a:solidFill>
                            <a:schemeClr val="tx1"/>
                          </a:solidFill>
                          <a:effectLst/>
                        </a:rPr>
                        <a:t> </a:t>
                      </a:r>
                      <a:r>
                        <a:rPr lang="en-GB" sz="1100" b="0" spc="-60" dirty="0">
                          <a:solidFill>
                            <a:schemeClr val="tx1"/>
                          </a:solidFill>
                          <a:effectLst/>
                        </a:rPr>
                        <a:t>on</a:t>
                      </a:r>
                      <a:r>
                        <a:rPr lang="en-GB" sz="1100" b="0" spc="-55" dirty="0">
                          <a:solidFill>
                            <a:schemeClr val="tx1"/>
                          </a:solidFill>
                          <a:effectLst/>
                        </a:rPr>
                        <a:t> </a:t>
                      </a:r>
                      <a:r>
                        <a:rPr lang="en-GB" sz="1100" b="0" spc="-60" dirty="0">
                          <a:solidFill>
                            <a:schemeClr val="tx1"/>
                          </a:solidFill>
                          <a:effectLst/>
                        </a:rPr>
                        <a:t>a</a:t>
                      </a:r>
                      <a:r>
                        <a:rPr lang="en-GB" sz="1100" b="0" spc="-55" dirty="0">
                          <a:solidFill>
                            <a:schemeClr val="tx1"/>
                          </a:solidFill>
                          <a:effectLst/>
                        </a:rPr>
                        <a:t> </a:t>
                      </a:r>
                      <a:r>
                        <a:rPr lang="en-GB" sz="1100" b="0" spc="-15" dirty="0">
                          <a:solidFill>
                            <a:schemeClr val="tx1"/>
                          </a:solidFill>
                          <a:effectLst/>
                        </a:rPr>
                        <a:t>computer.</a:t>
                      </a:r>
                      <a:endParaRPr lang="en-GB" sz="1100" b="0" spc="-60" dirty="0">
                        <a:solidFill>
                          <a:schemeClr val="tx1"/>
                        </a:solidFill>
                        <a:effectLst/>
                      </a:endParaRPr>
                    </a:p>
                    <a:p>
                      <a:pPr marL="342900" lvl="0" indent="-342900">
                        <a:spcBef>
                          <a:spcPts val="435"/>
                        </a:spcBef>
                        <a:spcAft>
                          <a:spcPts val="0"/>
                        </a:spcAft>
                        <a:buClr>
                          <a:srgbClr val="231F20"/>
                        </a:buClr>
                        <a:buSzPts val="1000"/>
                        <a:buFont typeface="Roboto"/>
                        <a:buChar char="•"/>
                        <a:tabLst>
                          <a:tab pos="180340" algn="l"/>
                        </a:tabLst>
                      </a:pPr>
                      <a:r>
                        <a:rPr lang="en-GB" sz="1100" b="0" spc="-25" dirty="0">
                          <a:solidFill>
                            <a:schemeClr val="tx1"/>
                          </a:solidFill>
                          <a:effectLst/>
                        </a:rPr>
                        <a:t>To</a:t>
                      </a:r>
                      <a:r>
                        <a:rPr lang="en-GB" sz="1100" b="0" spc="-55" dirty="0">
                          <a:solidFill>
                            <a:schemeClr val="tx1"/>
                          </a:solidFill>
                          <a:effectLst/>
                        </a:rPr>
                        <a:t> </a:t>
                      </a:r>
                      <a:r>
                        <a:rPr lang="en-GB" sz="1100" b="0" spc="-60" dirty="0">
                          <a:solidFill>
                            <a:schemeClr val="tx1"/>
                          </a:solidFill>
                          <a:effectLst/>
                        </a:rPr>
                        <a:t>interact</a:t>
                      </a:r>
                      <a:r>
                        <a:rPr lang="en-GB" sz="1100" b="0" spc="-55" dirty="0">
                          <a:solidFill>
                            <a:schemeClr val="tx1"/>
                          </a:solidFill>
                          <a:effectLst/>
                        </a:rPr>
                        <a:t> </a:t>
                      </a:r>
                      <a:r>
                        <a:rPr lang="en-GB" sz="1100" b="0" spc="-60" dirty="0">
                          <a:solidFill>
                            <a:schemeClr val="tx1"/>
                          </a:solidFill>
                          <a:effectLst/>
                        </a:rPr>
                        <a:t>with age-appropriate</a:t>
                      </a:r>
                      <a:r>
                        <a:rPr lang="en-GB" sz="1100" b="0" spc="-55" dirty="0">
                          <a:solidFill>
                            <a:schemeClr val="tx1"/>
                          </a:solidFill>
                          <a:effectLst/>
                        </a:rPr>
                        <a:t> </a:t>
                      </a:r>
                      <a:r>
                        <a:rPr lang="en-GB" sz="1100" b="0" spc="-60" dirty="0">
                          <a:solidFill>
                            <a:schemeClr val="tx1"/>
                          </a:solidFill>
                          <a:effectLst/>
                        </a:rPr>
                        <a:t>computer</a:t>
                      </a:r>
                      <a:r>
                        <a:rPr lang="en-GB" sz="1100" b="0" spc="-55" dirty="0">
                          <a:solidFill>
                            <a:schemeClr val="tx1"/>
                          </a:solidFill>
                          <a:effectLst/>
                        </a:rPr>
                        <a:t> </a:t>
                      </a:r>
                      <a:r>
                        <a:rPr lang="en-GB" sz="1100" b="0" spc="-60" dirty="0">
                          <a:solidFill>
                            <a:schemeClr val="tx1"/>
                          </a:solidFill>
                          <a:effectLst/>
                        </a:rPr>
                        <a:t>software.</a:t>
                      </a:r>
                      <a:endParaRPr lang="en-GB" sz="1100" b="0" spc="-6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758565647"/>
                  </a:ext>
                </a:extLst>
              </a:tr>
              <a:tr h="641866">
                <a:tc>
                  <a:txBody>
                    <a:bodyPr/>
                    <a:lstStyle/>
                    <a:p>
                      <a:pPr marL="72390">
                        <a:spcBef>
                          <a:spcPts val="315"/>
                        </a:spcBef>
                        <a:spcAft>
                          <a:spcPts val="0"/>
                        </a:spcAft>
                      </a:pPr>
                      <a:r>
                        <a:rPr lang="en-GB" sz="1000" dirty="0">
                          <a:effectLst/>
                        </a:rPr>
                        <a:t>ELG</a:t>
                      </a:r>
                      <a:endParaRPr lang="en-GB" sz="1100" dirty="0">
                        <a:effectLst/>
                        <a:latin typeface="Roboto"/>
                        <a:ea typeface="Roboto"/>
                        <a:cs typeface="Roboto"/>
                      </a:endParaRPr>
                    </a:p>
                  </a:txBody>
                  <a:tcPr marL="0" marR="0" marT="0" marB="0"/>
                </a:tc>
                <a:tc>
                  <a:txBody>
                    <a:bodyPr/>
                    <a:lstStyle/>
                    <a:p>
                      <a:pPr marL="71755" marR="146685">
                        <a:spcBef>
                          <a:spcPts val="315"/>
                        </a:spcBef>
                        <a:spcAft>
                          <a:spcPts val="0"/>
                        </a:spcAft>
                      </a:pPr>
                      <a:r>
                        <a:rPr lang="en-GB" sz="1100" b="0" dirty="0">
                          <a:solidFill>
                            <a:schemeClr val="tx1"/>
                          </a:solidFill>
                          <a:effectLst/>
                        </a:rPr>
                        <a:t>Understanding the World</a:t>
                      </a:r>
                      <a:endParaRPr lang="en-GB" sz="1100" b="0" dirty="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100" b="0" dirty="0">
                          <a:solidFill>
                            <a:schemeClr val="tx1"/>
                          </a:solidFill>
                          <a:effectLst/>
                        </a:rPr>
                        <a:t>Technology</a:t>
                      </a:r>
                      <a:endParaRPr lang="en-GB" sz="1100" b="0" dirty="0">
                        <a:solidFill>
                          <a:schemeClr val="tx1"/>
                        </a:solidFill>
                        <a:effectLst/>
                        <a:latin typeface="Roboto"/>
                        <a:ea typeface="Roboto"/>
                        <a:cs typeface="Roboto"/>
                      </a:endParaRPr>
                    </a:p>
                  </a:txBody>
                  <a:tcPr marL="0" marR="0" marT="0" marB="0"/>
                </a:tc>
                <a:tc>
                  <a:txBody>
                    <a:bodyPr/>
                    <a:lstStyle/>
                    <a:p>
                      <a:pPr marL="342900" marR="148590" lvl="0" indent="-342900">
                        <a:lnSpc>
                          <a:spcPct val="111000"/>
                        </a:lnSpc>
                        <a:spcBef>
                          <a:spcPts val="315"/>
                        </a:spcBef>
                        <a:spcAft>
                          <a:spcPts val="0"/>
                        </a:spcAft>
                        <a:buClr>
                          <a:srgbClr val="231F20"/>
                        </a:buClr>
                        <a:buSzPts val="1000"/>
                        <a:buFont typeface="Roboto"/>
                        <a:buChar char="•"/>
                        <a:tabLst>
                          <a:tab pos="180340" algn="l"/>
                        </a:tabLst>
                      </a:pPr>
                      <a:r>
                        <a:rPr lang="en-GB" sz="1100" b="0" spc="-25" dirty="0">
                          <a:solidFill>
                            <a:schemeClr val="tx1"/>
                          </a:solidFill>
                          <a:effectLst/>
                        </a:rPr>
                        <a:t>To </a:t>
                      </a:r>
                      <a:r>
                        <a:rPr lang="en-GB" sz="1100" b="0" spc="-70" dirty="0">
                          <a:solidFill>
                            <a:schemeClr val="tx1"/>
                          </a:solidFill>
                          <a:effectLst/>
                        </a:rPr>
                        <a:t>recognise that a range of technology is used in places such</a:t>
                      </a:r>
                      <a:r>
                        <a:rPr lang="en-GB" sz="1100" b="0" spc="-55" dirty="0">
                          <a:solidFill>
                            <a:schemeClr val="tx1"/>
                          </a:solidFill>
                          <a:effectLst/>
                        </a:rPr>
                        <a:t> </a:t>
                      </a:r>
                      <a:r>
                        <a:rPr lang="en-GB" sz="1100" b="0" spc="-70" dirty="0">
                          <a:solidFill>
                            <a:schemeClr val="tx1"/>
                          </a:solidFill>
                          <a:effectLst/>
                        </a:rPr>
                        <a:t>as</a:t>
                      </a:r>
                      <a:r>
                        <a:rPr lang="en-GB" sz="1100" b="0" spc="-50" dirty="0">
                          <a:solidFill>
                            <a:schemeClr val="tx1"/>
                          </a:solidFill>
                          <a:effectLst/>
                        </a:rPr>
                        <a:t> </a:t>
                      </a:r>
                      <a:r>
                        <a:rPr lang="en-GB" sz="1100" b="0" spc="-70" dirty="0">
                          <a:solidFill>
                            <a:schemeClr val="tx1"/>
                          </a:solidFill>
                          <a:effectLst/>
                        </a:rPr>
                        <a:t>homes</a:t>
                      </a:r>
                      <a:r>
                        <a:rPr lang="en-GB" sz="1100" b="0" spc="-55" dirty="0">
                          <a:solidFill>
                            <a:schemeClr val="tx1"/>
                          </a:solidFill>
                          <a:effectLst/>
                        </a:rPr>
                        <a:t> </a:t>
                      </a:r>
                      <a:r>
                        <a:rPr lang="en-GB" sz="1100" b="0" spc="-70" dirty="0">
                          <a:solidFill>
                            <a:schemeClr val="tx1"/>
                          </a:solidFill>
                          <a:effectLst/>
                        </a:rPr>
                        <a:t>and</a:t>
                      </a:r>
                      <a:r>
                        <a:rPr lang="en-GB" sz="1100" b="0" spc="-50" dirty="0">
                          <a:solidFill>
                            <a:schemeClr val="tx1"/>
                          </a:solidFill>
                          <a:effectLst/>
                        </a:rPr>
                        <a:t> </a:t>
                      </a:r>
                      <a:r>
                        <a:rPr lang="en-GB" sz="1100" b="0" spc="-70" dirty="0">
                          <a:solidFill>
                            <a:schemeClr val="tx1"/>
                          </a:solidFill>
                          <a:effectLst/>
                        </a:rPr>
                        <a:t>schools.</a:t>
                      </a:r>
                      <a:r>
                        <a:rPr lang="en-GB" sz="1100" b="0" spc="-75" dirty="0">
                          <a:solidFill>
                            <a:schemeClr val="tx1"/>
                          </a:solidFill>
                          <a:effectLst/>
                        </a:rPr>
                        <a:t> </a:t>
                      </a:r>
                      <a:r>
                        <a:rPr lang="en-GB" sz="1100" b="0" spc="-25" dirty="0">
                          <a:solidFill>
                            <a:schemeClr val="tx1"/>
                          </a:solidFill>
                          <a:effectLst/>
                        </a:rPr>
                        <a:t>To</a:t>
                      </a:r>
                      <a:r>
                        <a:rPr lang="en-GB" sz="1100" b="0" spc="-50" dirty="0">
                          <a:solidFill>
                            <a:schemeClr val="tx1"/>
                          </a:solidFill>
                          <a:effectLst/>
                        </a:rPr>
                        <a:t> </a:t>
                      </a:r>
                      <a:r>
                        <a:rPr lang="en-GB" sz="1100" b="0" spc="-70" dirty="0">
                          <a:solidFill>
                            <a:schemeClr val="tx1"/>
                          </a:solidFill>
                          <a:effectLst/>
                        </a:rPr>
                        <a:t>select</a:t>
                      </a:r>
                      <a:r>
                        <a:rPr lang="en-GB" sz="1100" b="0" spc="-55" dirty="0">
                          <a:solidFill>
                            <a:schemeClr val="tx1"/>
                          </a:solidFill>
                          <a:effectLst/>
                        </a:rPr>
                        <a:t> </a:t>
                      </a:r>
                      <a:r>
                        <a:rPr lang="en-GB" sz="1100" b="0" spc="-70" dirty="0">
                          <a:solidFill>
                            <a:schemeClr val="tx1"/>
                          </a:solidFill>
                          <a:effectLst/>
                        </a:rPr>
                        <a:t>and</a:t>
                      </a:r>
                      <a:r>
                        <a:rPr lang="en-GB" sz="1100" b="0" spc="-50" dirty="0">
                          <a:solidFill>
                            <a:schemeClr val="tx1"/>
                          </a:solidFill>
                          <a:effectLst/>
                        </a:rPr>
                        <a:t> </a:t>
                      </a:r>
                      <a:r>
                        <a:rPr lang="en-GB" sz="1100" b="0" spc="-70" dirty="0">
                          <a:solidFill>
                            <a:schemeClr val="tx1"/>
                          </a:solidFill>
                          <a:effectLst/>
                        </a:rPr>
                        <a:t>use</a:t>
                      </a:r>
                      <a:r>
                        <a:rPr lang="en-GB" sz="1100" b="0" spc="-60" dirty="0">
                          <a:solidFill>
                            <a:schemeClr val="tx1"/>
                          </a:solidFill>
                          <a:effectLst/>
                        </a:rPr>
                        <a:t> </a:t>
                      </a:r>
                      <a:r>
                        <a:rPr lang="en-GB" sz="1100" b="0" spc="-70" dirty="0">
                          <a:solidFill>
                            <a:schemeClr val="tx1"/>
                          </a:solidFill>
                          <a:effectLst/>
                        </a:rPr>
                        <a:t>technology</a:t>
                      </a:r>
                      <a:r>
                        <a:rPr lang="en-GB" sz="1100" b="0" spc="-50" dirty="0">
                          <a:solidFill>
                            <a:schemeClr val="tx1"/>
                          </a:solidFill>
                          <a:effectLst/>
                        </a:rPr>
                        <a:t> </a:t>
                      </a:r>
                      <a:r>
                        <a:rPr lang="en-GB" sz="1100" b="0" spc="-70" dirty="0">
                          <a:solidFill>
                            <a:schemeClr val="tx1"/>
                          </a:solidFill>
                          <a:effectLst/>
                        </a:rPr>
                        <a:t>for particular</a:t>
                      </a:r>
                      <a:r>
                        <a:rPr lang="en-GB" sz="1100" b="0" spc="-50" dirty="0">
                          <a:solidFill>
                            <a:schemeClr val="tx1"/>
                          </a:solidFill>
                          <a:effectLst/>
                        </a:rPr>
                        <a:t> </a:t>
                      </a:r>
                      <a:r>
                        <a:rPr lang="en-GB" sz="1100" b="0" spc="-70" dirty="0">
                          <a:solidFill>
                            <a:schemeClr val="tx1"/>
                          </a:solidFill>
                          <a:effectLst/>
                        </a:rPr>
                        <a:t>purposes.</a:t>
                      </a:r>
                      <a:endParaRPr lang="en-GB" sz="1100" b="0" spc="-7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627552778"/>
                  </a:ext>
                </a:extLst>
              </a:tr>
            </a:tbl>
          </a:graphicData>
        </a:graphic>
      </p:graphicFrame>
    </p:spTree>
    <p:extLst>
      <p:ext uri="{BB962C8B-B14F-4D97-AF65-F5344CB8AC3E}">
        <p14:creationId xmlns:p14="http://schemas.microsoft.com/office/powerpoint/2010/main" val="1034172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609600"/>
            <a:ext cx="7557940" cy="48705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the national </a:t>
            </a:r>
            <a:r>
              <a:rPr lang="en-GB" sz="1200" b="1" dirty="0">
                <a:solidFill>
                  <a:prstClr val="black"/>
                </a:solidFill>
                <a:latin typeface="Century Gothic" panose="020B0502020202020204" pitchFamily="34" charset="0"/>
              </a:rPr>
              <a:t>c</a:t>
            </a: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urriculum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requires in </a:t>
            </a:r>
            <a:r>
              <a:rPr lang="en-GB" sz="1200" b="1" dirty="0">
                <a:solidFill>
                  <a:prstClr val="black"/>
                </a:solidFill>
                <a:latin typeface="Century Gothic" panose="020B0502020202020204" pitchFamily="34" charset="0"/>
              </a:rPr>
              <a:t>computing</a:t>
            </a: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t>
            </a:r>
            <a:r>
              <a:rPr lang="en-GB" sz="1200" b="1" dirty="0">
                <a:solidFill>
                  <a:prstClr val="black"/>
                </a:solidFill>
                <a:latin typeface="Century Gothic" panose="020B0502020202020204" pitchFamily="34" charset="0"/>
              </a:rPr>
              <a:t>key stage 1</a:t>
            </a:r>
            <a:endPar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lvl="0" defTabSz="914400">
              <a:defRPr/>
            </a:pPr>
            <a:r>
              <a:rPr lang="en-US" sz="1200" dirty="0">
                <a:solidFill>
                  <a:prstClr val="black"/>
                </a:solidFill>
                <a:latin typeface="Century Gothic" panose="020B0502020202020204" pitchFamily="34" charset="0"/>
              </a:rPr>
              <a:t>A high-quality computing education equips pupils to use computational thinking and creativity to understand and change the world. Computing has deep links with mathematics, science, and design and technology, and provides insights into both natural and artificial systems. The core of computing is computer science, in which pupils are taught the principles of information and computation, how digital systems work, and how to put this knowledge to use through programming. Building on this knowledge and understanding, pupils are equipped to use information technology to create programs, systems and a range of content. Computing also ensures that pupils become digitally literate – able to use, and express themselves and develop their ideas through, information and communication technology – at a level suitable for the future workplace and as active participants in a digital world.</a:t>
            </a:r>
          </a:p>
          <a:p>
            <a:pPr lvl="0" defTabSz="914400">
              <a:defRPr/>
            </a:pPr>
            <a:endParaRPr lang="en-US" sz="1200" dirty="0">
              <a:solidFill>
                <a:prstClr val="black"/>
              </a:solidFill>
              <a:latin typeface="Century Gothic" panose="020B0502020202020204" pitchFamily="34" charset="0"/>
            </a:endParaRPr>
          </a:p>
          <a:p>
            <a:pPr lvl="0" defTabSz="914400">
              <a:defRPr/>
            </a:pPr>
            <a:endParaRPr lang="en-US" sz="1200" dirty="0">
              <a:solidFill>
                <a:prstClr val="black"/>
              </a:solidFill>
              <a:latin typeface="Century Gothic" panose="020B0502020202020204" pitchFamily="34" charset="0"/>
            </a:endParaRPr>
          </a:p>
          <a:p>
            <a:pPr lvl="0" defTabSz="914400">
              <a:defRPr/>
            </a:pPr>
            <a:endParaRPr lang="en-US" sz="1200" dirty="0">
              <a:solidFill>
                <a:prstClr val="black"/>
              </a:solidFill>
              <a:latin typeface="Century Gothic" panose="020B0502020202020204" pitchFamily="34" charset="0"/>
            </a:endParaRPr>
          </a:p>
          <a:p>
            <a:pPr lvl="0" defTabSz="914400">
              <a:defRPr/>
            </a:pPr>
            <a:r>
              <a:rPr lang="en-US" sz="1200" dirty="0">
                <a:solidFill>
                  <a:prstClr val="black"/>
                </a:solidFill>
                <a:latin typeface="Century Gothic" panose="020B0502020202020204" pitchFamily="34" charset="0"/>
              </a:rPr>
              <a:t>Pupils should be taught to:</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understand what algorithms are; how they are implemented as programs on digital devices; and that programs execute by following precise and unambiguous instructions</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create and debug simple programs</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logical reasoning to predict the behaviour of simple programs</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technology purposefully to create, organise, store, manipulate and retrieve digital content</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recognise common uses of information technology beyond school</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technology safely and respectfully, keeping personal information private; identify where to go for help and support when they have concerns about content or contact on the internet or other online technologies. </a:t>
            </a:r>
            <a:endPar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518806" y="664981"/>
            <a:ext cx="2220013" cy="239201"/>
          </a:xfrm>
          <a:prstGeom prst="rect">
            <a:avLst/>
          </a:prstGeom>
        </p:spPr>
      </p:pic>
      <p:sp>
        <p:nvSpPr>
          <p:cNvPr id="9" name="Right Bracket 8"/>
          <p:cNvSpPr/>
          <p:nvPr/>
        </p:nvSpPr>
        <p:spPr>
          <a:xfrm>
            <a:off x="7935601" y="1117798"/>
            <a:ext cx="159077" cy="190369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ight Bracket 9"/>
          <p:cNvSpPr/>
          <p:nvPr/>
        </p:nvSpPr>
        <p:spPr>
          <a:xfrm>
            <a:off x="7935601" y="3591339"/>
            <a:ext cx="159077" cy="1725209"/>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p:cNvSpPr txBox="1"/>
          <p:nvPr/>
        </p:nvSpPr>
        <p:spPr>
          <a:xfrm>
            <a:off x="8094678" y="2020174"/>
            <a:ext cx="80599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prstClr val="black"/>
                </a:solidFill>
                <a:latin typeface="Century Gothic" panose="020B0502020202020204" pitchFamily="34" charset="0"/>
              </a:rPr>
              <a:t>Aims</a:t>
            </a: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2" name="TextBox 11"/>
          <p:cNvSpPr txBox="1"/>
          <p:nvPr/>
        </p:nvSpPr>
        <p:spPr>
          <a:xfrm>
            <a:off x="8094678" y="4193280"/>
            <a:ext cx="805992"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Specific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content</a:t>
            </a:r>
          </a:p>
        </p:txBody>
      </p:sp>
      <p:sp>
        <p:nvSpPr>
          <p:cNvPr id="13" name="Slide Number Placeholder 12"/>
          <p:cNvSpPr>
            <a:spLocks noGrp="1"/>
          </p:cNvSpPr>
          <p:nvPr>
            <p:ph type="sldNum" sz="quarter" idx="12"/>
          </p:nvPr>
        </p:nvSpPr>
        <p:spPr/>
        <p:txBody>
          <a:bodyPr/>
          <a:lstStyle/>
          <a:p>
            <a:fld id="{12100C0E-1788-4A63-9571-481C82D2EE8D}" type="slidenum">
              <a:rPr lang="en-US" smtClean="0"/>
              <a:pPr/>
              <a:t>3</a:t>
            </a:fld>
            <a:endParaRPr lang="en-US" dirty="0"/>
          </a:p>
        </p:txBody>
      </p:sp>
    </p:spTree>
    <p:extLst>
      <p:ext uri="{BB962C8B-B14F-4D97-AF65-F5344CB8AC3E}">
        <p14:creationId xmlns:p14="http://schemas.microsoft.com/office/powerpoint/2010/main" val="49126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00C0E-1788-4A63-9571-481C82D2EE8D}" type="slidenum">
              <a:rPr kumimoji="0" lang="en-US" sz="10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TextBox 6"/>
          <p:cNvSpPr txBox="1"/>
          <p:nvPr/>
        </p:nvSpPr>
        <p:spPr>
          <a:xfrm>
            <a:off x="457200" y="609600"/>
            <a:ext cx="7557940" cy="57938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the national </a:t>
            </a:r>
            <a:r>
              <a:rPr lang="en-GB" sz="1200" b="1" dirty="0">
                <a:solidFill>
                  <a:prstClr val="black"/>
                </a:solidFill>
                <a:latin typeface="Century Gothic" panose="020B0502020202020204" pitchFamily="34" charset="0"/>
              </a:rPr>
              <a:t>c</a:t>
            </a: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urriculum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requires in </a:t>
            </a:r>
            <a:r>
              <a:rPr lang="en-GB" sz="1200" b="1" dirty="0">
                <a:solidFill>
                  <a:prstClr val="black"/>
                </a:solidFill>
                <a:latin typeface="Century Gothic" panose="020B0502020202020204" pitchFamily="34" charset="0"/>
              </a:rPr>
              <a:t>computing</a:t>
            </a: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t>
            </a:r>
            <a:r>
              <a:rPr lang="en-GB" sz="1200" b="1" dirty="0">
                <a:solidFill>
                  <a:prstClr val="black"/>
                </a:solidFill>
                <a:latin typeface="Century Gothic" panose="020B0502020202020204" pitchFamily="34" charset="0"/>
              </a:rPr>
              <a:t>key stage 2</a:t>
            </a:r>
            <a:endPar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lvl="0" defTabSz="914400">
              <a:defRPr/>
            </a:pPr>
            <a:r>
              <a:rPr lang="en-US" sz="1200" dirty="0">
                <a:solidFill>
                  <a:prstClr val="black"/>
                </a:solidFill>
                <a:latin typeface="Century Gothic" panose="020B0502020202020204" pitchFamily="34" charset="0"/>
              </a:rPr>
              <a:t>A high-quality computing education equips pupils to use computational thinking and creativity to understand and change the world. Computing has deep links with mathematics, science, and design and technology, and provides insights into both natural and artificial systems. The core of computing is computer science, in which pupils are taught the principles of information and computation, how digital systems work, and how to put this knowledge to use through programming. Building on this knowledge and understanding, pupils are equipped to use information technology to create programs, systems and a range of content. Computing also ensures that pupils become digitally literate – able to use, and express themselves and develop their ideas through, information and communication technology – at a level suitable for the future workplace and as active participants in a digital world.</a:t>
            </a:r>
          </a:p>
          <a:p>
            <a:pPr lvl="0" defTabSz="914400">
              <a:defRPr/>
            </a:pPr>
            <a:endParaRPr lang="en-US" sz="1200" dirty="0">
              <a:solidFill>
                <a:prstClr val="black"/>
              </a:solidFill>
              <a:latin typeface="Century Gothic" panose="020B0502020202020204" pitchFamily="34" charset="0"/>
            </a:endParaRPr>
          </a:p>
          <a:p>
            <a:pPr lvl="0" defTabSz="914400">
              <a:defRPr/>
            </a:pPr>
            <a:r>
              <a:rPr lang="en-US" sz="1200" dirty="0">
                <a:solidFill>
                  <a:prstClr val="black"/>
                </a:solidFill>
                <a:latin typeface="Century Gothic" panose="020B0502020202020204" pitchFamily="34" charset="0"/>
              </a:rPr>
              <a:t>Pupils should be taught to:</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design, write and debug programs that accomplish specific goals, including controlling or simulating physical systems; solve problems by decomposing them into smaller parts</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sequence, selection, and repetition in programs; work with variables and various forms of input and output</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logical reasoning to explain how some simple algorithms work and to detect and correct errors in algorithms and programs</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understand computer networks including the internet; how they can provide multiple services, such as the world wide web; and the opportunities they offer for communication and collaboration</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search technologies effectively, appreciate how results are selected and ranked, and be discerning in evaluating digital content</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p>
          <a:p>
            <a:pPr marL="171450" lvl="0" indent="-171450" defTabSz="914400">
              <a:buFont typeface="Arial" panose="020B0604020202020204" pitchFamily="34" charset="0"/>
              <a:buChar char="•"/>
              <a:defRPr/>
            </a:pPr>
            <a:r>
              <a:rPr lang="en-US" sz="1200" dirty="0">
                <a:solidFill>
                  <a:prstClr val="black"/>
                </a:solidFill>
                <a:latin typeface="Century Gothic" panose="020B0502020202020204" pitchFamily="34" charset="0"/>
              </a:rPr>
              <a:t>use technology safely, respectfully and responsibly; recognise acceptable/unacceptable behaviour; identify a range of ways to report concerns about content and contact.</a:t>
            </a:r>
          </a:p>
        </p:txBody>
      </p:sp>
      <p:pic>
        <p:nvPicPr>
          <p:cNvPr id="8" name="Picture 7"/>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18806" y="664981"/>
            <a:ext cx="2220013" cy="239201"/>
          </a:xfrm>
          <a:prstGeom prst="rect">
            <a:avLst/>
          </a:prstGeom>
        </p:spPr>
      </p:pic>
      <p:sp>
        <p:nvSpPr>
          <p:cNvPr id="9" name="Right Bracket 8"/>
          <p:cNvSpPr/>
          <p:nvPr/>
        </p:nvSpPr>
        <p:spPr>
          <a:xfrm>
            <a:off x="7935601" y="1117798"/>
            <a:ext cx="159077" cy="190369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ight Bracket 9"/>
          <p:cNvSpPr/>
          <p:nvPr/>
        </p:nvSpPr>
        <p:spPr>
          <a:xfrm>
            <a:off x="7935601" y="3286539"/>
            <a:ext cx="159077" cy="2961861"/>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p:cNvSpPr txBox="1"/>
          <p:nvPr/>
        </p:nvSpPr>
        <p:spPr>
          <a:xfrm>
            <a:off x="8094678" y="2020174"/>
            <a:ext cx="80599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prstClr val="black"/>
                </a:solidFill>
                <a:latin typeface="Century Gothic" panose="020B0502020202020204" pitchFamily="34" charset="0"/>
              </a:rPr>
              <a:t>Aims</a:t>
            </a: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2" name="TextBox 11"/>
          <p:cNvSpPr txBox="1"/>
          <p:nvPr/>
        </p:nvSpPr>
        <p:spPr>
          <a:xfrm>
            <a:off x="8094678" y="4193280"/>
            <a:ext cx="805992"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Specific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content</a:t>
            </a:r>
          </a:p>
        </p:txBody>
      </p:sp>
    </p:spTree>
    <p:extLst>
      <p:ext uri="{BB962C8B-B14F-4D97-AF65-F5344CB8AC3E}">
        <p14:creationId xmlns:p14="http://schemas.microsoft.com/office/powerpoint/2010/main" val="1885492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6FCC657-E9A5-4F0E-911C-CF923C56F4C4}" type="slidenum">
              <a:rPr lang="en-GB"/>
              <a:pPr>
                <a:defRPr/>
              </a:pPr>
              <a:t>5</a:t>
            </a:fld>
            <a:endParaRPr lang="en-GB" dirty="0"/>
          </a:p>
        </p:txBody>
      </p:sp>
      <p:graphicFrame>
        <p:nvGraphicFramePr>
          <p:cNvPr id="6" name="Content Placeholder 5"/>
          <p:cNvGraphicFramePr>
            <a:graphicFrameLocks noGrp="1"/>
          </p:cNvGraphicFramePr>
          <p:nvPr>
            <p:ph sz="quarter" idx="1"/>
          </p:nvPr>
        </p:nvGraphicFramePr>
        <p:xfrm>
          <a:off x="507205" y="883586"/>
          <a:ext cx="8129590" cy="4770788"/>
        </p:xfrm>
        <a:graphic>
          <a:graphicData uri="http://schemas.openxmlformats.org/drawingml/2006/table">
            <a:tbl>
              <a:tblPr firstRow="1" bandRow="1">
                <a:tableStyleId>{5C22544A-7EE6-4342-B048-85BDC9FD1C3A}</a:tableStyleId>
              </a:tblPr>
              <a:tblGrid>
                <a:gridCol w="2709863">
                  <a:extLst>
                    <a:ext uri="{9D8B030D-6E8A-4147-A177-3AD203B41FA5}">
                      <a16:colId xmlns:a16="http://schemas.microsoft.com/office/drawing/2014/main" val="20000"/>
                    </a:ext>
                  </a:extLst>
                </a:gridCol>
                <a:gridCol w="2709864">
                  <a:extLst>
                    <a:ext uri="{9D8B030D-6E8A-4147-A177-3AD203B41FA5}">
                      <a16:colId xmlns:a16="http://schemas.microsoft.com/office/drawing/2014/main" val="20001"/>
                    </a:ext>
                  </a:extLst>
                </a:gridCol>
                <a:gridCol w="2709863">
                  <a:extLst>
                    <a:ext uri="{9D8B030D-6E8A-4147-A177-3AD203B41FA5}">
                      <a16:colId xmlns:a16="http://schemas.microsoft.com/office/drawing/2014/main" val="20002"/>
                    </a:ext>
                  </a:extLst>
                </a:gridCol>
              </a:tblGrid>
              <a:tr h="39618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a:t>
                      </a:r>
                    </a:p>
                  </a:txBody>
                  <a:tcPr marT="45701" marB="45701"/>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67894">
                <a:tc gridSpan="3">
                  <a:txBody>
                    <a:bodyPr/>
                    <a:lstStyle/>
                    <a:p>
                      <a:pPr algn="ctr"/>
                      <a:r>
                        <a:rPr lang="en-GB" sz="1800" b="1" dirty="0">
                          <a:latin typeface="Century Gothic" pitchFamily="34" charset="0"/>
                        </a:rPr>
                        <a:t>Year 1</a:t>
                      </a:r>
                    </a:p>
                  </a:txBody>
                  <a:tcPr marT="45701" marB="45701"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6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1085448">
                <a:tc>
                  <a:txBody>
                    <a:bodyPr/>
                    <a:lstStyle/>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 they create a simple series of instructions - left and right?</a:t>
                      </a:r>
                    </a:p>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r</a:t>
                      </a:r>
                      <a:r>
                        <a:rPr lang="en-US" sz="1200" kern="1200" dirty="0">
                          <a:solidFill>
                            <a:schemeClr val="dk1"/>
                          </a:solidFill>
                          <a:effectLst/>
                          <a:latin typeface="Century Gothic" pitchFamily="34" charset="0"/>
                          <a:ea typeface="+mn-ea"/>
                          <a:cs typeface="+mn-cs"/>
                        </a:rPr>
                        <a:t>ecord their routes?</a:t>
                      </a:r>
                    </a:p>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Do they understand forwards, backwards, up and down?</a:t>
                      </a:r>
                    </a:p>
                    <a:p>
                      <a:pPr marL="171450" indent="-171450">
                        <a:buFont typeface="Arial" pitchFamily="34" charset="0"/>
                        <a:buChar char="•"/>
                      </a:pPr>
                      <a:r>
                        <a:rPr kumimoji="0" lang="en-GB" sz="1200" kern="1200" dirty="0">
                          <a:solidFill>
                            <a:schemeClr val="dk1"/>
                          </a:solidFill>
                          <a:latin typeface="Century Gothic" pitchFamily="34" charset="0"/>
                          <a:ea typeface="+mn-ea"/>
                          <a:cs typeface="+mn-cs"/>
                        </a:rPr>
                        <a:t>Can they put two instructions together to control a programmable toy?</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b</a:t>
                      </a:r>
                      <a:r>
                        <a:rPr lang="en-US" sz="1200" kern="1200" dirty="0">
                          <a:solidFill>
                            <a:schemeClr val="dk1"/>
                          </a:solidFill>
                          <a:effectLst/>
                          <a:latin typeface="Century Gothic" pitchFamily="34" charset="0"/>
                          <a:ea typeface="+mn-ea"/>
                          <a:cs typeface="+mn-cs"/>
                        </a:rPr>
                        <a:t>egin to plan and test a Bee-bot journey?</a:t>
                      </a:r>
                    </a:p>
                    <a:p>
                      <a:pPr marL="171450" indent="-171450">
                        <a:buFont typeface="Arial" pitchFamily="34" charset="0"/>
                        <a:buChar char="•"/>
                      </a:pPr>
                      <a:endParaRPr kumimoji="0" lang="en-GB" sz="1200" kern="1200" dirty="0">
                        <a:solidFill>
                          <a:schemeClr val="dk1"/>
                        </a:solidFill>
                        <a:latin typeface="Century Gothic" pitchFamily="34" charset="0"/>
                        <a:ea typeface="+mn-ea"/>
                        <a:cs typeface="+mn-cs"/>
                      </a:endParaRPr>
                    </a:p>
                  </a:txBody>
                  <a:tcPr marT="45701" marB="45701"/>
                </a:tc>
                <a:tc>
                  <a:txBody>
                    <a:bodyPr/>
                    <a:lstStyle/>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 they capture images with a camera? </a:t>
                      </a:r>
                      <a:endParaRPr lang="en-GB" sz="12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p</a:t>
                      </a:r>
                      <a:r>
                        <a:rPr lang="en-US" sz="1200" kern="1200" dirty="0">
                          <a:solidFill>
                            <a:schemeClr val="dk1"/>
                          </a:solidFill>
                          <a:effectLst/>
                          <a:latin typeface="Century Gothic" pitchFamily="34" charset="0"/>
                          <a:ea typeface="+mn-ea"/>
                          <a:cs typeface="+mn-cs"/>
                        </a:rPr>
                        <a:t>rint out a photograph from a camera with help?</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r</a:t>
                      </a:r>
                      <a:r>
                        <a:rPr lang="en-US" sz="1200" kern="1200" dirty="0">
                          <a:solidFill>
                            <a:schemeClr val="dk1"/>
                          </a:solidFill>
                          <a:effectLst/>
                          <a:latin typeface="Century Gothic" pitchFamily="34" charset="0"/>
                          <a:ea typeface="+mn-ea"/>
                          <a:cs typeface="+mn-cs"/>
                        </a:rPr>
                        <a:t>ecord a sound and play it back?</a:t>
                      </a:r>
                    </a:p>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Can they enter information into a template to make a graph?</a:t>
                      </a:r>
                    </a:p>
                    <a:p>
                      <a:pPr marL="171450" indent="-171450">
                        <a:buFont typeface="Arial" pitchFamily="34" charset="0"/>
                        <a:buChar char="•"/>
                      </a:pPr>
                      <a:r>
                        <a:rPr kumimoji="0" lang="en-GB" sz="1200" kern="1200" dirty="0">
                          <a:solidFill>
                            <a:schemeClr val="dk1"/>
                          </a:solidFill>
                          <a:latin typeface="Century Gothic" pitchFamily="34" charset="0"/>
                          <a:ea typeface="+mn-ea"/>
                          <a:cs typeface="+mn-cs"/>
                        </a:rPr>
                        <a:t>Can they talk about the results shown on a graph?</a:t>
                      </a:r>
                      <a:endParaRPr lang="en-GB" sz="1200" dirty="0">
                        <a:latin typeface="Century Gothic" pitchFamily="34" charset="0"/>
                        <a:ea typeface="Times New Roman"/>
                        <a:cs typeface="Lucida Sans Unicode"/>
                      </a:endParaRPr>
                    </a:p>
                    <a:p>
                      <a:pPr marL="171450" indent="-171450">
                        <a:buFont typeface="Arial" pitchFamily="34" charset="0"/>
                        <a:buChar char="•"/>
                      </a:pPr>
                      <a:endParaRPr lang="en-GB" sz="1200" i="0" dirty="0">
                        <a:latin typeface="Century Gothic" pitchFamily="34" charset="0"/>
                      </a:endParaRPr>
                    </a:p>
                  </a:txBody>
                  <a:tcPr marT="45701" marB="45701"/>
                </a:tc>
                <a:tc>
                  <a:txBody>
                    <a:bodyPr/>
                    <a:lstStyle/>
                    <a:p>
                      <a:pPr marL="171450" lvl="0" indent="-171450">
                        <a:buFont typeface="Arial" pitchFamily="34" charset="0"/>
                        <a:buChar char="•"/>
                      </a:pPr>
                      <a:r>
                        <a:rPr kumimoji="0" lang="en-GB" sz="1100" kern="1200" dirty="0">
                          <a:solidFill>
                            <a:schemeClr val="dk1"/>
                          </a:solidFill>
                          <a:latin typeface="Century Gothic" pitchFamily="34" charset="0"/>
                          <a:ea typeface="+mn-ea"/>
                          <a:cs typeface="+mn-cs"/>
                        </a:rPr>
                        <a:t>Do they recognise what an email address looks like?</a:t>
                      </a:r>
                    </a:p>
                    <a:p>
                      <a:pPr marL="171450" lvl="0" indent="-171450">
                        <a:buFont typeface="Arial" pitchFamily="34" charset="0"/>
                        <a:buChar char="•"/>
                      </a:pPr>
                      <a:r>
                        <a:rPr kumimoji="0" lang="en-GB" sz="1100" kern="1200" dirty="0">
                          <a:solidFill>
                            <a:schemeClr val="dk1"/>
                          </a:solidFill>
                          <a:latin typeface="Century Gothic" pitchFamily="34" charset="0"/>
                          <a:ea typeface="+mn-ea"/>
                          <a:cs typeface="+mn-cs"/>
                        </a:rPr>
                        <a:t>Have they joined in sending a class email?</a:t>
                      </a:r>
                    </a:p>
                    <a:p>
                      <a:pPr marL="171450" indent="-171450">
                        <a:buFont typeface="Arial" pitchFamily="34" charset="0"/>
                        <a:buChar char="•"/>
                      </a:pPr>
                      <a:r>
                        <a:rPr kumimoji="0" lang="en-GB" sz="1100" kern="1200" dirty="0">
                          <a:solidFill>
                            <a:schemeClr val="dk1"/>
                          </a:solidFill>
                          <a:latin typeface="Century Gothic" pitchFamily="34" charset="0"/>
                          <a:ea typeface="+mn-ea"/>
                          <a:cs typeface="+mn-cs"/>
                        </a:rPr>
                        <a:t>Can they use the @ key and type an email address?</a:t>
                      </a:r>
                      <a:endParaRPr lang="en-GB" sz="1100" dirty="0">
                        <a:latin typeface="Century Gothic" pitchFamily="34" charset="0"/>
                        <a:ea typeface="Times New Roman"/>
                        <a:cs typeface="Lucida Sans Unicode"/>
                      </a:endParaRPr>
                    </a:p>
                    <a:p>
                      <a:pPr marL="171450" lvl="0" indent="-171450">
                        <a:buFont typeface="Arial" pitchFamily="34" charset="0"/>
                        <a:buChar char="•"/>
                      </a:pPr>
                      <a:r>
                        <a:rPr kumimoji="0" lang="en-GB" sz="1100" b="0" kern="1200" dirty="0">
                          <a:solidFill>
                            <a:schemeClr val="dk1"/>
                          </a:solidFill>
                          <a:latin typeface="Century Gothic" pitchFamily="34" charset="0"/>
                          <a:ea typeface="+mn-ea"/>
                          <a:cs typeface="+mn-cs"/>
                        </a:rPr>
                        <a:t>Can they word process ideas using a keyboard?</a:t>
                      </a:r>
                    </a:p>
                    <a:p>
                      <a:pPr marL="171450" indent="-171450">
                        <a:buFont typeface="Arial" pitchFamily="34" charset="0"/>
                        <a:buChar char="•"/>
                      </a:pPr>
                      <a:r>
                        <a:rPr kumimoji="0" lang="en-GB" sz="1100" b="0" kern="1200" dirty="0">
                          <a:solidFill>
                            <a:schemeClr val="dk1"/>
                          </a:solidFill>
                          <a:latin typeface="Century Gothic" pitchFamily="34" charset="0"/>
                          <a:ea typeface="+mn-ea"/>
                          <a:cs typeface="+mn-cs"/>
                        </a:rPr>
                        <a:t>Can they use the spacebar, back space, enter, shift and arrow keys?</a:t>
                      </a:r>
                      <a:endParaRPr lang="en-GB" sz="1100" b="0" dirty="0">
                        <a:latin typeface="Century Gothic" pitchFamily="34" charset="0"/>
                        <a:ea typeface="Times New Roman"/>
                        <a:cs typeface="Lucida Sans Unicode"/>
                      </a:endParaRPr>
                    </a:p>
                    <a:p>
                      <a:pPr marL="171450" lvl="0" indent="-171450">
                        <a:buFont typeface="Arial" pitchFamily="34" charset="0"/>
                        <a:buChar char="•"/>
                      </a:pPr>
                      <a:r>
                        <a:rPr lang="en-US" sz="1100" b="0" kern="1200" dirty="0">
                          <a:solidFill>
                            <a:schemeClr val="dk1"/>
                          </a:solidFill>
                          <a:effectLst/>
                          <a:latin typeface="Century Gothic" pitchFamily="34" charset="0"/>
                          <a:ea typeface="+mn-ea"/>
                          <a:cs typeface="+mn-cs"/>
                        </a:rPr>
                        <a:t>Can</a:t>
                      </a:r>
                      <a:r>
                        <a:rPr lang="en-US" sz="1100" b="0" kern="1200" baseline="0" dirty="0">
                          <a:solidFill>
                            <a:schemeClr val="dk1"/>
                          </a:solidFill>
                          <a:effectLst/>
                          <a:latin typeface="Century Gothic" pitchFamily="34" charset="0"/>
                          <a:ea typeface="+mn-ea"/>
                          <a:cs typeface="+mn-cs"/>
                        </a:rPr>
                        <a:t> they p</a:t>
                      </a:r>
                      <a:r>
                        <a:rPr lang="en-US" sz="1100" b="0" kern="1200" dirty="0">
                          <a:solidFill>
                            <a:schemeClr val="dk1"/>
                          </a:solidFill>
                          <a:effectLst/>
                          <a:latin typeface="Century Gothic" pitchFamily="34" charset="0"/>
                          <a:ea typeface="+mn-ea"/>
                          <a:cs typeface="+mn-cs"/>
                        </a:rPr>
                        <a:t>rint out a page from the internet?</a:t>
                      </a:r>
                      <a:endParaRPr lang="en-GB" sz="1100" b="0" kern="1200" dirty="0">
                        <a:solidFill>
                          <a:schemeClr val="dk1"/>
                        </a:solidFill>
                        <a:effectLst/>
                        <a:latin typeface="Century Gothic" pitchFamily="34" charset="0"/>
                        <a:ea typeface="+mn-ea"/>
                        <a:cs typeface="+mn-cs"/>
                      </a:endParaRPr>
                    </a:p>
                  </a:txBody>
                  <a:tcPr marT="45701" marB="45701"/>
                </a:tc>
                <a:extLst>
                  <a:ext uri="{0D108BD9-81ED-4DB2-BD59-A6C34878D82A}">
                    <a16:rowId xmlns:a16="http://schemas.microsoft.com/office/drawing/2014/main" val="10003"/>
                  </a:ext>
                </a:extLst>
              </a:tr>
              <a:tr h="432048">
                <a:tc gridSpan="3">
                  <a:txBody>
                    <a:bodyPr/>
                    <a:lstStyle/>
                    <a:p>
                      <a:pPr lvl="0" algn="ctr">
                        <a:buFont typeface="Arial" pitchFamily="34" charset="0"/>
                        <a:buNone/>
                      </a:pPr>
                      <a:r>
                        <a:rPr kumimoji="0" lang="en-GB" sz="1800" b="1" kern="1200" dirty="0">
                          <a:solidFill>
                            <a:schemeClr val="dk1"/>
                          </a:solidFill>
                          <a:latin typeface="Century Gothic" pitchFamily="34" charset="0"/>
                          <a:ea typeface="+mn-ea"/>
                          <a:cs typeface="+mn-cs"/>
                        </a:rPr>
                        <a:t>Year 1 (Challenging)</a:t>
                      </a:r>
                    </a:p>
                  </a:txBody>
                  <a:tcPr marT="45701" marB="45701" anchor="ctr"/>
                </a:tc>
                <a:tc hMerge="1">
                  <a:txBody>
                    <a:bodyPr/>
                    <a:lstStyle/>
                    <a:p>
                      <a:pPr>
                        <a:buFont typeface="Arial" pitchFamily="34" charset="0"/>
                        <a:buChar char="•"/>
                      </a:pPr>
                      <a:endParaRPr lang="en-GB" sz="1200" i="0" dirty="0">
                        <a:latin typeface="Century Gothic" pitchFamily="34" charset="0"/>
                      </a:endParaRPr>
                    </a:p>
                  </a:txBody>
                  <a:tcPr marT="45701" marB="45701"/>
                </a:tc>
                <a:tc hMerge="1">
                  <a:txBody>
                    <a:bodyPr/>
                    <a:lstStyle/>
                    <a:p>
                      <a:pPr>
                        <a:buFont typeface="Arial" pitchFamily="34" charset="0"/>
                        <a:buChar char="•"/>
                      </a:pPr>
                      <a:endParaRPr lang="en-GB" sz="1200" dirty="0">
                        <a:latin typeface="Century Gothic" pitchFamily="34" charset="0"/>
                      </a:endParaRPr>
                    </a:p>
                  </a:txBody>
                  <a:tcPr marT="45701" marB="45701"/>
                </a:tc>
                <a:extLst>
                  <a:ext uri="{0D108BD9-81ED-4DB2-BD59-A6C34878D82A}">
                    <a16:rowId xmlns:a16="http://schemas.microsoft.com/office/drawing/2014/main" val="10004"/>
                  </a:ext>
                </a:extLst>
              </a:tr>
              <a:tr h="432048">
                <a:tc gridSpan="3">
                  <a:txBody>
                    <a:bodyPr/>
                    <a:lstStyle/>
                    <a:p>
                      <a:pPr marL="171450" lvl="0" indent="-171450" algn="just">
                        <a:buFont typeface="Arial" pitchFamily="34" charset="0"/>
                        <a:buChar char="•"/>
                      </a:pPr>
                      <a:r>
                        <a:rPr lang="en-US" sz="1200" b="0" kern="1200" dirty="0">
                          <a:solidFill>
                            <a:schemeClr val="dk1"/>
                          </a:solidFill>
                          <a:effectLst/>
                          <a:latin typeface="Century Gothic" pitchFamily="34" charset="0"/>
                          <a:ea typeface="+mn-ea"/>
                          <a:cs typeface="+mn-cs"/>
                        </a:rPr>
                        <a:t>Can</a:t>
                      </a:r>
                      <a:r>
                        <a:rPr lang="en-US" sz="1200" b="0" kern="1200" baseline="0" dirty="0">
                          <a:solidFill>
                            <a:schemeClr val="dk1"/>
                          </a:solidFill>
                          <a:effectLst/>
                          <a:latin typeface="Century Gothic" pitchFamily="34" charset="0"/>
                          <a:ea typeface="+mn-ea"/>
                          <a:cs typeface="+mn-cs"/>
                        </a:rPr>
                        <a:t> they r</a:t>
                      </a:r>
                      <a:r>
                        <a:rPr lang="en-US" sz="1200" b="0" kern="1200" dirty="0">
                          <a:solidFill>
                            <a:schemeClr val="dk1"/>
                          </a:solidFill>
                          <a:effectLst/>
                          <a:latin typeface="Century Gothic" pitchFamily="34" charset="0"/>
                          <a:ea typeface="+mn-ea"/>
                          <a:cs typeface="+mn-cs"/>
                        </a:rPr>
                        <a:t>ecord pupils’ voices as a voice over?</a:t>
                      </a:r>
                    </a:p>
                    <a:p>
                      <a:pPr marL="171450" lvl="0" indent="-171450" algn="just">
                        <a:buFont typeface="Arial" pitchFamily="34" charset="0"/>
                        <a:buChar char="•"/>
                      </a:pPr>
                      <a:r>
                        <a:rPr lang="en-US" sz="1200" b="0" kern="1200" dirty="0">
                          <a:solidFill>
                            <a:schemeClr val="dk1"/>
                          </a:solidFill>
                          <a:effectLst/>
                          <a:latin typeface="Century Gothic" pitchFamily="34" charset="0"/>
                          <a:ea typeface="+mn-ea"/>
                          <a:cs typeface="+mn-cs"/>
                        </a:rPr>
                        <a:t>Can they use a teacher prepared photo story to create a slideshow of photos?</a:t>
                      </a:r>
                    </a:p>
                  </a:txBody>
                  <a:tcPr marT="45701" marB="45701"/>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200" kern="1200" dirty="0">
                        <a:solidFill>
                          <a:schemeClr val="dk1"/>
                        </a:solidFill>
                        <a:latin typeface="Century Gothic" pitchFamily="34" charset="0"/>
                        <a:ea typeface="+mn-ea"/>
                        <a:cs typeface="+mn-cs"/>
                      </a:endParaRPr>
                    </a:p>
                  </a:txBody>
                  <a:tcPr marT="45701" marB="45701"/>
                </a:tc>
                <a:tc hMerge="1">
                  <a:txBody>
                    <a:bodyPr/>
                    <a:lstStyle/>
                    <a:p>
                      <a:pPr marL="171450" lvl="0" indent="-171450">
                        <a:buFont typeface="Arial" pitchFamily="34" charset="0"/>
                        <a:buChar char="•"/>
                      </a:pPr>
                      <a:endParaRPr lang="en-US" sz="1200" b="0" kern="1200" dirty="0">
                        <a:solidFill>
                          <a:schemeClr val="dk1"/>
                        </a:solidFill>
                        <a:effectLst/>
                        <a:latin typeface="Century Gothic" pitchFamily="34" charset="0"/>
                        <a:ea typeface="+mn-ea"/>
                        <a:cs typeface="+mn-cs"/>
                      </a:endParaRPr>
                    </a:p>
                  </a:txBody>
                  <a:tcPr marT="45701" marB="45701"/>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B0955F55-8A46-40E1-A456-5433455F4BD7}"/>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3430839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6FCC657-E9A5-4F0E-911C-CF923C56F4C4}" type="slidenum">
              <a:rPr lang="en-GB"/>
              <a:pPr>
                <a:defRPr/>
              </a:pPr>
              <a:t>6</a:t>
            </a:fld>
            <a:endParaRPr lang="en-GB" dirty="0"/>
          </a:p>
        </p:txBody>
      </p:sp>
      <p:graphicFrame>
        <p:nvGraphicFramePr>
          <p:cNvPr id="6" name="Content Placeholder 5"/>
          <p:cNvGraphicFramePr>
            <a:graphicFrameLocks noGrp="1"/>
          </p:cNvGraphicFramePr>
          <p:nvPr>
            <p:ph sz="quarter" idx="1"/>
          </p:nvPr>
        </p:nvGraphicFramePr>
        <p:xfrm>
          <a:off x="507206" y="860726"/>
          <a:ext cx="8129589" cy="5136548"/>
        </p:xfrm>
        <a:graphic>
          <a:graphicData uri="http://schemas.openxmlformats.org/drawingml/2006/table">
            <a:tbl>
              <a:tblPr firstRow="1" bandRow="1">
                <a:tableStyleId>{5C22544A-7EE6-4342-B048-85BDC9FD1C3A}</a:tableStyleId>
              </a:tblPr>
              <a:tblGrid>
                <a:gridCol w="2709863">
                  <a:extLst>
                    <a:ext uri="{9D8B030D-6E8A-4147-A177-3AD203B41FA5}">
                      <a16:colId xmlns:a16="http://schemas.microsoft.com/office/drawing/2014/main" val="20000"/>
                    </a:ext>
                  </a:extLst>
                </a:gridCol>
                <a:gridCol w="2709863">
                  <a:extLst>
                    <a:ext uri="{9D8B030D-6E8A-4147-A177-3AD203B41FA5}">
                      <a16:colId xmlns:a16="http://schemas.microsoft.com/office/drawing/2014/main" val="20001"/>
                    </a:ext>
                  </a:extLst>
                </a:gridCol>
                <a:gridCol w="2709863">
                  <a:extLst>
                    <a:ext uri="{9D8B030D-6E8A-4147-A177-3AD203B41FA5}">
                      <a16:colId xmlns:a16="http://schemas.microsoft.com/office/drawing/2014/main" val="20002"/>
                    </a:ext>
                  </a:extLst>
                </a:gridCol>
              </a:tblGrid>
              <a:tr h="39618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a:t>
                      </a:r>
                    </a:p>
                  </a:txBody>
                  <a:tcPr marT="45701" marB="45701"/>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67894">
                <a:tc gridSpan="3">
                  <a:txBody>
                    <a:bodyPr/>
                    <a:lstStyle/>
                    <a:p>
                      <a:pPr algn="ctr"/>
                      <a:r>
                        <a:rPr lang="en-GB" sz="1800" b="1" dirty="0">
                          <a:latin typeface="Century Gothic" pitchFamily="34" charset="0"/>
                        </a:rPr>
                        <a:t>Year 2</a:t>
                      </a:r>
                    </a:p>
                  </a:txBody>
                  <a:tcPr marT="45701" marB="45701"/>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6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tc>
                <a:extLst>
                  <a:ext uri="{0D108BD9-81ED-4DB2-BD59-A6C34878D82A}">
                    <a16:rowId xmlns:a16="http://schemas.microsoft.com/office/drawing/2014/main" val="10002"/>
                  </a:ext>
                </a:extLst>
              </a:tr>
              <a:tr h="1229464">
                <a:tc>
                  <a:txBody>
                    <a:bodyPr/>
                    <a:lstStyle/>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p</a:t>
                      </a:r>
                      <a:r>
                        <a:rPr lang="en-US" sz="1200" kern="1200" dirty="0">
                          <a:solidFill>
                            <a:schemeClr val="dk1"/>
                          </a:solidFill>
                          <a:effectLst/>
                          <a:latin typeface="Century Gothic" pitchFamily="34" charset="0"/>
                          <a:ea typeface="+mn-ea"/>
                          <a:cs typeface="+mn-cs"/>
                        </a:rPr>
                        <a:t>redict the outcomes of a set  of instructions?</a:t>
                      </a:r>
                      <a:endParaRPr lang="en-GB" sz="12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 they use right angle turns?</a:t>
                      </a:r>
                      <a:endParaRPr lang="en-GB" sz="12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200" kern="1200" dirty="0">
                          <a:solidFill>
                            <a:schemeClr val="dk1"/>
                          </a:solidFill>
                          <a:effectLst/>
                          <a:latin typeface="Century Gothic" pitchFamily="34" charset="0"/>
                          <a:ea typeface="+mn-ea"/>
                          <a:cs typeface="+mn-cs"/>
                        </a:rPr>
                        <a:t>Can they use the repeat commands?</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t</a:t>
                      </a:r>
                      <a:r>
                        <a:rPr lang="en-US" sz="1200" kern="1200" dirty="0">
                          <a:solidFill>
                            <a:schemeClr val="dk1"/>
                          </a:solidFill>
                          <a:effectLst/>
                          <a:latin typeface="Century Gothic" pitchFamily="34" charset="0"/>
                          <a:ea typeface="+mn-ea"/>
                          <a:cs typeface="+mn-cs"/>
                        </a:rPr>
                        <a:t>est and amend a set of instructions?</a:t>
                      </a:r>
                    </a:p>
                    <a:p>
                      <a:pPr marL="171450" indent="-171450">
                        <a:buFont typeface="Arial" pitchFamily="34" charset="0"/>
                        <a:buChar char="•"/>
                      </a:pPr>
                      <a:r>
                        <a:rPr kumimoji="0" lang="en-US" sz="1200" kern="1200" dirty="0">
                          <a:solidFill>
                            <a:schemeClr val="dk1"/>
                          </a:solidFill>
                          <a:effectLst/>
                          <a:latin typeface="Century Gothic" pitchFamily="34" charset="0"/>
                          <a:ea typeface="+mn-ea"/>
                          <a:cs typeface="+mn-cs"/>
                        </a:rPr>
                        <a:t>Can they write a simple</a:t>
                      </a:r>
                      <a:r>
                        <a:rPr kumimoji="0" lang="en-US" sz="1200" kern="1200" baseline="0" dirty="0">
                          <a:solidFill>
                            <a:schemeClr val="dk1"/>
                          </a:solidFill>
                          <a:effectLst/>
                          <a:latin typeface="Century Gothic" pitchFamily="34" charset="0"/>
                          <a:ea typeface="+mn-ea"/>
                          <a:cs typeface="+mn-cs"/>
                        </a:rPr>
                        <a:t> program and test it?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dk1"/>
                          </a:solidFill>
                          <a:effectLst/>
                          <a:latin typeface="Century Gothic" pitchFamily="34" charset="0"/>
                          <a:ea typeface="+mn-ea"/>
                          <a:cs typeface="+mn-cs"/>
                        </a:rPr>
                        <a:t>Can they predict what the</a:t>
                      </a:r>
                      <a:r>
                        <a:rPr lang="en-US" sz="1200" kern="1200" baseline="0" dirty="0">
                          <a:solidFill>
                            <a:schemeClr val="dk1"/>
                          </a:solidFill>
                          <a:effectLst/>
                          <a:latin typeface="Century Gothic" pitchFamily="34" charset="0"/>
                          <a:ea typeface="+mn-ea"/>
                          <a:cs typeface="+mn-cs"/>
                        </a:rPr>
                        <a:t> outcome of a simple program will be?</a:t>
                      </a:r>
                      <a:endParaRPr lang="en-US" sz="1200" kern="1200" dirty="0">
                        <a:solidFill>
                          <a:schemeClr val="dk1"/>
                        </a:solidFill>
                        <a:effectLst/>
                        <a:latin typeface="Century Gothic" pitchFamily="34" charset="0"/>
                        <a:ea typeface="+mn-ea"/>
                        <a:cs typeface="+mn-cs"/>
                      </a:endParaRPr>
                    </a:p>
                  </a:txBody>
                  <a:tcPr marT="45701" marB="45701"/>
                </a:tc>
                <a:tc>
                  <a:txBody>
                    <a:bodyPr/>
                    <a:lstStyle/>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Can they find information on a website?</a:t>
                      </a:r>
                    </a:p>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Can they click links in a website?</a:t>
                      </a:r>
                    </a:p>
                    <a:p>
                      <a:pPr marL="171450" indent="-171450">
                        <a:buFont typeface="Arial" pitchFamily="34" charset="0"/>
                        <a:buChar char="•"/>
                      </a:pPr>
                      <a:r>
                        <a:rPr kumimoji="0" lang="en-GB" sz="1200" kern="1200" dirty="0">
                          <a:solidFill>
                            <a:schemeClr val="dk1"/>
                          </a:solidFill>
                          <a:latin typeface="Century Gothic" pitchFamily="34" charset="0"/>
                          <a:ea typeface="+mn-ea"/>
                          <a:cs typeface="+mn-cs"/>
                        </a:rPr>
                        <a:t>Can they print a web page to use as a resource?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experiment with text, pictures and animation to make a simple slide show?</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use the shape tools to draw?</a:t>
                      </a:r>
                    </a:p>
                  </a:txBody>
                  <a:tcPr marT="45701" marB="45701"/>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send and reply to messages sent by a safe email partner (within school)?</a:t>
                      </a:r>
                    </a:p>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Can they word process a piece of text?</a:t>
                      </a:r>
                    </a:p>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Can they insert/delete a word using the mouse and arrow keys?</a:t>
                      </a:r>
                    </a:p>
                    <a:p>
                      <a:pPr marL="171450" indent="-171450">
                        <a:buFont typeface="Arial" pitchFamily="34" charset="0"/>
                        <a:buChar char="•"/>
                      </a:pPr>
                      <a:r>
                        <a:rPr kumimoji="0" lang="en-GB" sz="1200" kern="1200" dirty="0">
                          <a:solidFill>
                            <a:schemeClr val="dk1"/>
                          </a:solidFill>
                          <a:latin typeface="Century Gothic" pitchFamily="34" charset="0"/>
                          <a:ea typeface="+mn-ea"/>
                          <a:cs typeface="+mn-cs"/>
                        </a:rPr>
                        <a:t>Can they highlight text to change its format (B, </a:t>
                      </a:r>
                      <a:r>
                        <a:rPr kumimoji="0" lang="en-GB" sz="1200" u="sng" kern="1200" dirty="0">
                          <a:solidFill>
                            <a:schemeClr val="dk1"/>
                          </a:solidFill>
                          <a:latin typeface="Century Gothic" pitchFamily="34" charset="0"/>
                          <a:ea typeface="+mn-ea"/>
                          <a:cs typeface="+mn-cs"/>
                        </a:rPr>
                        <a:t>U</a:t>
                      </a:r>
                      <a:r>
                        <a:rPr kumimoji="0" lang="en-GB" sz="1200" kern="1200" dirty="0">
                          <a:solidFill>
                            <a:schemeClr val="dk1"/>
                          </a:solidFill>
                          <a:latin typeface="Century Gothic" pitchFamily="34" charset="0"/>
                          <a:ea typeface="+mn-ea"/>
                          <a:cs typeface="+mn-cs"/>
                        </a:rPr>
                        <a:t>, </a:t>
                      </a:r>
                      <a:r>
                        <a:rPr kumimoji="0" lang="en-GB" sz="1200" i="1" kern="1200" dirty="0">
                          <a:solidFill>
                            <a:schemeClr val="dk1"/>
                          </a:solidFill>
                          <a:latin typeface="Century Gothic" pitchFamily="34" charset="0"/>
                          <a:ea typeface="+mn-ea"/>
                          <a:cs typeface="+mn-cs"/>
                        </a:rPr>
                        <a:t>I</a:t>
                      </a:r>
                      <a:r>
                        <a:rPr kumimoji="0" lang="en-GB" sz="1200" kern="1200" dirty="0">
                          <a:solidFill>
                            <a:schemeClr val="dk1"/>
                          </a:solidFill>
                          <a:latin typeface="Century Gothic" pitchFamily="34" charset="0"/>
                          <a:ea typeface="+mn-ea"/>
                          <a:cs typeface="+mn-cs"/>
                        </a:rPr>
                        <a:t>)?</a:t>
                      </a:r>
                      <a:endParaRPr lang="en-GB" sz="1200" b="0" dirty="0">
                        <a:latin typeface="Century Gothic" pitchFamily="34" charset="0"/>
                        <a:ea typeface="Times New Roman"/>
                        <a:cs typeface="Lucida Sans Unicode"/>
                      </a:endParaRPr>
                    </a:p>
                  </a:txBody>
                  <a:tcPr marT="45701" marB="45701"/>
                </a:tc>
                <a:extLst>
                  <a:ext uri="{0D108BD9-81ED-4DB2-BD59-A6C34878D82A}">
                    <a16:rowId xmlns:a16="http://schemas.microsoft.com/office/drawing/2014/main" val="10003"/>
                  </a:ext>
                </a:extLst>
              </a:tr>
              <a:tr h="432048">
                <a:tc gridSpan="3">
                  <a:txBody>
                    <a:bodyPr/>
                    <a:lstStyle/>
                    <a:p>
                      <a:pPr lvl="0" algn="ctr">
                        <a:buFont typeface="Arial" pitchFamily="34" charset="0"/>
                        <a:buNone/>
                      </a:pPr>
                      <a:r>
                        <a:rPr kumimoji="0" lang="en-GB" sz="1800" b="1" kern="1200" dirty="0">
                          <a:solidFill>
                            <a:schemeClr val="dk1"/>
                          </a:solidFill>
                          <a:latin typeface="Century Gothic" pitchFamily="34" charset="0"/>
                          <a:ea typeface="+mn-ea"/>
                          <a:cs typeface="+mn-cs"/>
                        </a:rPr>
                        <a:t>Year 2 (Challenging)</a:t>
                      </a:r>
                    </a:p>
                  </a:txBody>
                  <a:tcPr marT="45701" marB="45701"/>
                </a:tc>
                <a:tc hMerge="1">
                  <a:txBody>
                    <a:bodyPr/>
                    <a:lstStyle/>
                    <a:p>
                      <a:pPr>
                        <a:buFont typeface="Arial" pitchFamily="34" charset="0"/>
                        <a:buChar char="•"/>
                      </a:pPr>
                      <a:endParaRPr lang="en-GB" sz="1200" i="0" dirty="0">
                        <a:latin typeface="Century Gothic" pitchFamily="34" charset="0"/>
                      </a:endParaRPr>
                    </a:p>
                  </a:txBody>
                  <a:tcPr marT="45701" marB="45701"/>
                </a:tc>
                <a:tc hMerge="1">
                  <a:txBody>
                    <a:bodyPr/>
                    <a:lstStyle/>
                    <a:p>
                      <a:pPr>
                        <a:buFont typeface="Arial" pitchFamily="34" charset="0"/>
                        <a:buChar char="•"/>
                      </a:pPr>
                      <a:endParaRPr lang="en-GB" sz="1200" dirty="0">
                        <a:latin typeface="Century Gothic" pitchFamily="34" charset="0"/>
                      </a:endParaRPr>
                    </a:p>
                  </a:txBody>
                  <a:tcPr marT="45701" marB="45701"/>
                </a:tc>
                <a:extLst>
                  <a:ext uri="{0D108BD9-81ED-4DB2-BD59-A6C34878D82A}">
                    <a16:rowId xmlns:a16="http://schemas.microsoft.com/office/drawing/2014/main" val="10004"/>
                  </a:ext>
                </a:extLst>
              </a:tr>
              <a:tr h="432048">
                <a:tc gridSpan="3">
                  <a:txBody>
                    <a:bodyPr/>
                    <a:lstStyle/>
                    <a:p>
                      <a:pPr marL="171450" indent="-171450" algn="just">
                        <a:buFont typeface="Arial" panose="020B0604020202020204" pitchFamily="34" charset="0"/>
                        <a:buChar char="•"/>
                      </a:pPr>
                      <a:r>
                        <a:rPr lang="en-US" sz="1200" b="0" kern="1200" dirty="0">
                          <a:solidFill>
                            <a:schemeClr val="dk1"/>
                          </a:solidFill>
                          <a:effectLst/>
                          <a:latin typeface="Century Gothic" pitchFamily="34" charset="0"/>
                          <a:ea typeface="+mn-ea"/>
                          <a:cs typeface="+mn-cs"/>
                        </a:rPr>
                        <a:t>Can they create a presentation in a small group</a:t>
                      </a:r>
                      <a:r>
                        <a:rPr lang="en-US" sz="1200" b="0" kern="1200" baseline="0" dirty="0">
                          <a:solidFill>
                            <a:schemeClr val="dk1"/>
                          </a:solidFill>
                          <a:effectLst/>
                          <a:latin typeface="Century Gothic" pitchFamily="34" charset="0"/>
                          <a:ea typeface="+mn-ea"/>
                          <a:cs typeface="+mn-cs"/>
                        </a:rPr>
                        <a:t> and r</a:t>
                      </a:r>
                      <a:r>
                        <a:rPr lang="en-US" sz="1200" b="0" kern="1200" dirty="0">
                          <a:solidFill>
                            <a:schemeClr val="dk1"/>
                          </a:solidFill>
                          <a:effectLst/>
                          <a:latin typeface="Century Gothic" pitchFamily="34" charset="0"/>
                          <a:ea typeface="+mn-ea"/>
                          <a:cs typeface="+mn-cs"/>
                        </a:rPr>
                        <a:t>ecord the narration?</a:t>
                      </a:r>
                    </a:p>
                    <a:p>
                      <a:pPr marL="171450" lvl="0" indent="-171450" algn="just">
                        <a:buFont typeface="Arial" panose="020B0604020202020204" pitchFamily="34" charset="0"/>
                        <a:buChar char="•"/>
                      </a:pPr>
                      <a:r>
                        <a:rPr lang="en-US" sz="1200" b="0" kern="1200" dirty="0">
                          <a:solidFill>
                            <a:schemeClr val="dk1"/>
                          </a:solidFill>
                          <a:effectLst/>
                          <a:latin typeface="Century Gothic" pitchFamily="34" charset="0"/>
                          <a:ea typeface="+mn-ea"/>
                          <a:cs typeface="+mn-cs"/>
                        </a:rPr>
                        <a:t>Can</a:t>
                      </a:r>
                      <a:r>
                        <a:rPr lang="en-US" sz="1200" b="0" kern="1200" baseline="0" dirty="0">
                          <a:solidFill>
                            <a:schemeClr val="dk1"/>
                          </a:solidFill>
                          <a:effectLst/>
                          <a:latin typeface="Century Gothic" pitchFamily="34" charset="0"/>
                          <a:ea typeface="+mn-ea"/>
                          <a:cs typeface="+mn-cs"/>
                        </a:rPr>
                        <a:t> they r</a:t>
                      </a:r>
                      <a:r>
                        <a:rPr lang="en-US" sz="1200" b="0" kern="1200" dirty="0">
                          <a:solidFill>
                            <a:schemeClr val="dk1"/>
                          </a:solidFill>
                          <a:effectLst/>
                          <a:latin typeface="Century Gothic" pitchFamily="34" charset="0"/>
                          <a:ea typeface="+mn-ea"/>
                          <a:cs typeface="+mn-cs"/>
                        </a:rPr>
                        <a:t>ecord sounds into software and playback?</a:t>
                      </a:r>
                      <a:endParaRPr lang="en-GB" sz="1200" b="0" kern="1200" dirty="0">
                        <a:solidFill>
                          <a:schemeClr val="dk1"/>
                        </a:solidFill>
                        <a:effectLst/>
                        <a:latin typeface="Century Gothic" pitchFamily="34" charset="0"/>
                        <a:ea typeface="+mn-ea"/>
                        <a:cs typeface="+mn-cs"/>
                      </a:endParaRPr>
                    </a:p>
                    <a:p>
                      <a:pPr marL="171450" lvl="0" indent="-171450" algn="just">
                        <a:buFont typeface="Arial" panose="020B0604020202020204" pitchFamily="34" charset="0"/>
                        <a:buChar char="•"/>
                      </a:pPr>
                      <a:r>
                        <a:rPr lang="en-US" sz="1200" b="0" kern="1200" dirty="0">
                          <a:solidFill>
                            <a:schemeClr val="dk1"/>
                          </a:solidFill>
                          <a:effectLst/>
                          <a:latin typeface="Century Gothic" pitchFamily="34" charset="0"/>
                          <a:ea typeface="+mn-ea"/>
                          <a:cs typeface="+mn-cs"/>
                        </a:rPr>
                        <a:t>Can</a:t>
                      </a:r>
                      <a:r>
                        <a:rPr lang="en-US" sz="1200" b="0" kern="1200" baseline="0" dirty="0">
                          <a:solidFill>
                            <a:schemeClr val="dk1"/>
                          </a:solidFill>
                          <a:effectLst/>
                          <a:latin typeface="Century Gothic" pitchFamily="34" charset="0"/>
                          <a:ea typeface="+mn-ea"/>
                          <a:cs typeface="+mn-cs"/>
                        </a:rPr>
                        <a:t> they i</a:t>
                      </a:r>
                      <a:r>
                        <a:rPr lang="en-US" sz="1200" b="0" kern="1200" dirty="0">
                          <a:solidFill>
                            <a:schemeClr val="dk1"/>
                          </a:solidFill>
                          <a:effectLst/>
                          <a:latin typeface="Century Gothic" pitchFamily="34" charset="0"/>
                          <a:ea typeface="+mn-ea"/>
                          <a:cs typeface="+mn-cs"/>
                        </a:rPr>
                        <a:t>nsert prerecorded sounds into a presentation?</a:t>
                      </a:r>
                      <a:endParaRPr lang="en-GB" sz="1200" b="0" kern="1200" dirty="0">
                        <a:solidFill>
                          <a:schemeClr val="dk1"/>
                        </a:solidFill>
                        <a:effectLst/>
                        <a:latin typeface="Century Gothic" pitchFamily="34" charset="0"/>
                        <a:ea typeface="+mn-ea"/>
                        <a:cs typeface="+mn-cs"/>
                      </a:endParaRPr>
                    </a:p>
                    <a:p>
                      <a:pPr marL="171450" indent="-171450" algn="just">
                        <a:buFont typeface="Arial" panose="020B0604020202020204" pitchFamily="34" charset="0"/>
                        <a:buChar char="•"/>
                      </a:pPr>
                      <a:r>
                        <a:rPr lang="en-US" sz="1200" b="0" kern="1200" dirty="0">
                          <a:solidFill>
                            <a:schemeClr val="dk1"/>
                          </a:solidFill>
                          <a:effectLst/>
                          <a:latin typeface="Century Gothic" pitchFamily="34" charset="0"/>
                          <a:ea typeface="+mn-ea"/>
                          <a:cs typeface="+mn-cs"/>
                        </a:rPr>
                        <a:t>Can they capture still and moving images?</a:t>
                      </a:r>
                      <a:endParaRPr lang="en-GB" sz="1200" b="0" kern="1200" dirty="0">
                        <a:solidFill>
                          <a:schemeClr val="dk1"/>
                        </a:solidFill>
                        <a:effectLst/>
                        <a:latin typeface="Century Gothic" pitchFamily="34" charset="0"/>
                        <a:ea typeface="+mn-ea"/>
                        <a:cs typeface="+mn-cs"/>
                      </a:endParaRPr>
                    </a:p>
                  </a:txBody>
                  <a:tcPr marT="45701" marB="45701"/>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200" kern="1200" dirty="0">
                        <a:solidFill>
                          <a:schemeClr val="dk1"/>
                        </a:solidFill>
                        <a:latin typeface="Century Gothic" pitchFamily="34" charset="0"/>
                        <a:ea typeface="+mn-ea"/>
                        <a:cs typeface="+mn-cs"/>
                      </a:endParaRPr>
                    </a:p>
                  </a:txBody>
                  <a:tcPr marT="45701" marB="45701"/>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dirty="0">
                        <a:latin typeface="Century Gothic" pitchFamily="34" charset="0"/>
                      </a:endParaRPr>
                    </a:p>
                  </a:txBody>
                  <a:tcPr marT="45701" marB="45701"/>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FB9CB540-B798-417E-8D29-C4D8FFF0D18C}"/>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262567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6FCC657-E9A5-4F0E-911C-CF923C56F4C4}" type="slidenum">
              <a:rPr lang="en-GB"/>
              <a:pPr>
                <a:defRPr/>
              </a:pPr>
              <a:t>7</a:t>
            </a:fld>
            <a:endParaRPr lang="en-GB" dirty="0"/>
          </a:p>
        </p:txBody>
      </p:sp>
      <p:graphicFrame>
        <p:nvGraphicFramePr>
          <p:cNvPr id="6" name="Content Placeholder 5"/>
          <p:cNvGraphicFramePr>
            <a:graphicFrameLocks noGrp="1"/>
          </p:cNvGraphicFramePr>
          <p:nvPr>
            <p:ph sz="quarter" idx="1"/>
          </p:nvPr>
        </p:nvGraphicFramePr>
        <p:xfrm>
          <a:off x="507206" y="860726"/>
          <a:ext cx="8025234" cy="4007300"/>
        </p:xfrm>
        <a:graphic>
          <a:graphicData uri="http://schemas.openxmlformats.org/drawingml/2006/table">
            <a:tbl>
              <a:tblPr firstRow="1" bandRow="1">
                <a:tableStyleId>{5C22544A-7EE6-4342-B048-85BDC9FD1C3A}</a:tableStyleId>
              </a:tblPr>
              <a:tblGrid>
                <a:gridCol w="4012617">
                  <a:extLst>
                    <a:ext uri="{9D8B030D-6E8A-4147-A177-3AD203B41FA5}">
                      <a16:colId xmlns:a16="http://schemas.microsoft.com/office/drawing/2014/main" val="20000"/>
                    </a:ext>
                  </a:extLst>
                </a:gridCol>
                <a:gridCol w="4012617">
                  <a:extLst>
                    <a:ext uri="{9D8B030D-6E8A-4147-A177-3AD203B41FA5}">
                      <a16:colId xmlns:a16="http://schemas.microsoft.com/office/drawing/2014/main" val="20001"/>
                    </a:ext>
                  </a:extLst>
                </a:gridCol>
              </a:tblGrid>
              <a:tr h="39618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E-safety in Key Stage 1</a:t>
                      </a:r>
                    </a:p>
                  </a:txBody>
                  <a:tcPr marT="45701" marB="45701"/>
                </a:tc>
                <a:tc hMerge="1">
                  <a:txBody>
                    <a:bodyPr/>
                    <a:lstStyle/>
                    <a:p>
                      <a:endParaRPr lang="en-GB"/>
                    </a:p>
                  </a:txBody>
                  <a:tcPr/>
                </a:tc>
                <a:extLst>
                  <a:ext uri="{0D108BD9-81ED-4DB2-BD59-A6C34878D82A}">
                    <a16:rowId xmlns:a16="http://schemas.microsoft.com/office/drawing/2014/main" val="10000"/>
                  </a:ext>
                </a:extLst>
              </a:tr>
              <a:tr h="227856">
                <a:tc>
                  <a:txBody>
                    <a:bodyPr/>
                    <a:lstStyle/>
                    <a:p>
                      <a:pPr algn="ctr">
                        <a:spcAft>
                          <a:spcPts val="0"/>
                        </a:spcAft>
                      </a:pPr>
                      <a:r>
                        <a:rPr lang="en-GB" sz="1400" b="1" dirty="0">
                          <a:latin typeface="Century Gothic" pitchFamily="34" charset="0"/>
                          <a:ea typeface="Times New Roman"/>
                          <a:cs typeface="Times New Roman"/>
                        </a:rPr>
                        <a:t>Knowledge &amp; understanding</a:t>
                      </a:r>
                    </a:p>
                  </a:txBody>
                  <a:tcPr marL="68580" marR="68580" marT="0" marB="0"/>
                </a:tc>
                <a:tc>
                  <a:txBody>
                    <a:bodyPr/>
                    <a:lstStyle/>
                    <a:p>
                      <a:pPr algn="ctr">
                        <a:spcAft>
                          <a:spcPts val="0"/>
                        </a:spcAft>
                      </a:pPr>
                      <a:r>
                        <a:rPr lang="en-GB" sz="1400" b="1" dirty="0">
                          <a:latin typeface="Century Gothic" pitchFamily="34" charset="0"/>
                          <a:ea typeface="Times New Roman"/>
                          <a:cs typeface="Times New Roman"/>
                        </a:rPr>
                        <a:t>Skills</a:t>
                      </a:r>
                    </a:p>
                  </a:txBody>
                  <a:tcPr marL="68580" marR="68580" marT="0" marB="0"/>
                </a:tc>
                <a:extLst>
                  <a:ext uri="{0D108BD9-81ED-4DB2-BD59-A6C34878D82A}">
                    <a16:rowId xmlns:a16="http://schemas.microsoft.com/office/drawing/2014/main" val="10001"/>
                  </a:ext>
                </a:extLst>
              </a:tr>
              <a:tr h="1229464">
                <a:tc>
                  <a:txBody>
                    <a:bodyPr/>
                    <a:lstStyle/>
                    <a:p>
                      <a:pPr marL="171450" lvl="0" indent="-171450">
                        <a:buFont typeface="Arial" pitchFamily="34" charset="0"/>
                        <a:buChar char="•"/>
                      </a:pPr>
                      <a:r>
                        <a:rPr kumimoji="0" lang="en-GB" sz="1200" kern="1200" dirty="0">
                          <a:solidFill>
                            <a:schemeClr val="dk1"/>
                          </a:solidFill>
                          <a:latin typeface="Century Gothic" pitchFamily="34" charset="0"/>
                          <a:ea typeface="+mn-ea"/>
                          <a:cs typeface="+mn-cs"/>
                        </a:rPr>
                        <a:t>Understand the different</a:t>
                      </a:r>
                      <a:r>
                        <a:rPr kumimoji="0" lang="en-GB" sz="1200" kern="1200" baseline="0" dirty="0">
                          <a:solidFill>
                            <a:schemeClr val="dk1"/>
                          </a:solidFill>
                          <a:latin typeface="Century Gothic" pitchFamily="34" charset="0"/>
                          <a:ea typeface="+mn-ea"/>
                          <a:cs typeface="+mn-cs"/>
                        </a:rPr>
                        <a:t> methods of communication (e.g. email, online forums etc).</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you should only open email from a known source.</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the difference between email and communication systems such as blogs and wikis.</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that websites sometimes include pop-ups that take them away from the main site.</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that bookmarking is a way to find safe sites again quickly.</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Begin to evaluate websites and know that everything on the internet is not true.</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that it is not always possible to copy some text and pictures from the internet. </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that personal information should not be shared online. </a:t>
                      </a:r>
                    </a:p>
                    <a:p>
                      <a:pPr marL="171450" lvl="0" indent="-171450">
                        <a:buFont typeface="Arial" pitchFamily="34" charset="0"/>
                        <a:buChar char="•"/>
                      </a:pPr>
                      <a:r>
                        <a:rPr kumimoji="0" lang="en-GB" sz="1200" kern="1200" baseline="0" dirty="0">
                          <a:solidFill>
                            <a:schemeClr val="dk1"/>
                          </a:solidFill>
                          <a:latin typeface="Century Gothic" pitchFamily="34" charset="0"/>
                          <a:ea typeface="+mn-ea"/>
                          <a:cs typeface="+mn-cs"/>
                        </a:rPr>
                        <a:t>Know they must tell a trusted adult immediately if anyone tries to meet them via the internet. </a:t>
                      </a:r>
                      <a:endParaRPr kumimoji="0" lang="en-GB" sz="1200" kern="1200" dirty="0">
                        <a:solidFill>
                          <a:schemeClr val="dk1"/>
                        </a:solidFill>
                        <a:latin typeface="Century Gothic" pitchFamily="34" charset="0"/>
                        <a:ea typeface="+mn-ea"/>
                        <a:cs typeface="+mn-cs"/>
                      </a:endParaRPr>
                    </a:p>
                  </a:txBody>
                  <a:tcPr marT="45701" marB="45701"/>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Follow the school’s safer internet rules.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Use the search engines agreed by the school.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0" dirty="0">
                          <a:latin typeface="Century Gothic" pitchFamily="34" charset="0"/>
                          <a:ea typeface="Times New Roman"/>
                          <a:cs typeface="Lucida Sans Unicode"/>
                        </a:rPr>
                        <a:t>Act if they find something inappropriate online</a:t>
                      </a:r>
                      <a:r>
                        <a:rPr lang="en-GB" sz="1200" b="0" baseline="0" dirty="0">
                          <a:latin typeface="Century Gothic" pitchFamily="34" charset="0"/>
                          <a:ea typeface="Times New Roman"/>
                          <a:cs typeface="Lucida Sans Unicode"/>
                        </a:rPr>
                        <a:t> or something they are unsure of (including identifying people who can help; minimising screen; online reporting using school system etc).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0" baseline="0" dirty="0">
                          <a:latin typeface="Century Gothic" pitchFamily="34" charset="0"/>
                          <a:ea typeface="Times New Roman"/>
                          <a:cs typeface="Lucida Sans Unicode"/>
                        </a:rPr>
                        <a:t>Use the internet for learning and communicating with others, making choices when navigating through sites.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0" baseline="0" dirty="0">
                          <a:latin typeface="Century Gothic" pitchFamily="34" charset="0"/>
                          <a:ea typeface="Times New Roman"/>
                          <a:cs typeface="Lucida Sans Unicode"/>
                        </a:rPr>
                        <a:t>Send and receive email as a class.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0" baseline="0" dirty="0">
                          <a:latin typeface="Century Gothic" pitchFamily="34" charset="0"/>
                          <a:ea typeface="Times New Roman"/>
                          <a:cs typeface="Lucida Sans Unicode"/>
                        </a:rPr>
                        <a:t>Recognise advertising on websites and learn to ignore it.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0" baseline="0" dirty="0">
                          <a:latin typeface="Century Gothic" pitchFamily="34" charset="0"/>
                          <a:ea typeface="Times New Roman"/>
                          <a:cs typeface="Lucida Sans Unicode"/>
                        </a:rPr>
                        <a:t>Use a password to access the secure network. </a:t>
                      </a:r>
                      <a:endParaRPr lang="en-GB" sz="1200" b="0" dirty="0">
                        <a:latin typeface="Century Gothic" pitchFamily="34" charset="0"/>
                        <a:ea typeface="Times New Roman"/>
                        <a:cs typeface="Lucida Sans Unicode"/>
                      </a:endParaRPr>
                    </a:p>
                  </a:txBody>
                  <a:tcPr marT="45701" marB="45701"/>
                </a:tc>
                <a:extLst>
                  <a:ext uri="{0D108BD9-81ED-4DB2-BD59-A6C34878D82A}">
                    <a16:rowId xmlns:a16="http://schemas.microsoft.com/office/drawing/2014/main" val="10002"/>
                  </a:ext>
                </a:extLst>
              </a:tr>
            </a:tbl>
          </a:graphicData>
        </a:graphic>
      </p:graphicFrame>
      <p:sp>
        <p:nvSpPr>
          <p:cNvPr id="3" name="TextBox 2"/>
          <p:cNvSpPr txBox="1"/>
          <p:nvPr/>
        </p:nvSpPr>
        <p:spPr>
          <a:xfrm>
            <a:off x="467544" y="5919663"/>
            <a:ext cx="8219256" cy="461665"/>
          </a:xfrm>
          <a:prstGeom prst="rect">
            <a:avLst/>
          </a:prstGeom>
          <a:noFill/>
        </p:spPr>
        <p:txBody>
          <a:bodyPr wrap="square" rtlCol="0">
            <a:spAutoFit/>
          </a:bodyPr>
          <a:lstStyle/>
          <a:p>
            <a:pPr algn="ctr"/>
            <a:r>
              <a:rPr lang="en-GB" sz="1200" dirty="0">
                <a:latin typeface="Century Gothic" panose="020B0502020202020204" pitchFamily="34" charset="0"/>
              </a:rPr>
              <a:t>Schools will need to review and amend their approaches to e-safety in order to take on board </a:t>
            </a:r>
          </a:p>
          <a:p>
            <a:pPr algn="ctr"/>
            <a:r>
              <a:rPr lang="en-GB" sz="1200" dirty="0">
                <a:latin typeface="Century Gothic" panose="020B0502020202020204" pitchFamily="34" charset="0"/>
              </a:rPr>
              <a:t>and address changes to technology. </a:t>
            </a:r>
          </a:p>
        </p:txBody>
      </p:sp>
      <p:sp>
        <p:nvSpPr>
          <p:cNvPr id="2" name="Footer Placeholder 1">
            <a:extLst>
              <a:ext uri="{FF2B5EF4-FFF2-40B4-BE49-F238E27FC236}">
                <a16:creationId xmlns:a16="http://schemas.microsoft.com/office/drawing/2014/main" id="{8536EB9E-36DE-4CAA-BCD4-F5BAA2E7CDF1}"/>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421854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39731764"/>
              </p:ext>
            </p:extLst>
          </p:nvPr>
        </p:nvGraphicFramePr>
        <p:xfrm>
          <a:off x="287525" y="343015"/>
          <a:ext cx="8568951" cy="6106810"/>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 Year 3</a:t>
                      </a:r>
                    </a:p>
                  </a:txBody>
                  <a:tcPr marT="45726" marB="45726"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1"/>
                  </a:ext>
                </a:extLst>
              </a:tr>
              <a:tr h="878162">
                <a:tc>
                  <a:txBody>
                    <a:bodyPr/>
                    <a:lstStyle/>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e</a:t>
                      </a:r>
                      <a:r>
                        <a:rPr lang="en-US" sz="1050" kern="1200" dirty="0">
                          <a:solidFill>
                            <a:schemeClr val="dk1"/>
                          </a:solidFill>
                          <a:effectLst/>
                          <a:latin typeface="Century Gothic" pitchFamily="34" charset="0"/>
                          <a:ea typeface="+mn-ea"/>
                          <a:cs typeface="+mn-cs"/>
                        </a:rPr>
                        <a:t>xperiment with variables to control models?</a:t>
                      </a:r>
                      <a:endParaRPr lang="en-GB" sz="105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u</a:t>
                      </a:r>
                      <a:r>
                        <a:rPr lang="en-US" sz="1050" kern="1200" dirty="0">
                          <a:solidFill>
                            <a:schemeClr val="dk1"/>
                          </a:solidFill>
                          <a:effectLst/>
                          <a:latin typeface="Century Gothic" pitchFamily="34" charset="0"/>
                          <a:ea typeface="+mn-ea"/>
                          <a:cs typeface="+mn-cs"/>
                        </a:rPr>
                        <a:t>se 90 degree and 45 degree turns?</a:t>
                      </a:r>
                      <a:endParaRPr lang="en-GB" sz="105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g</a:t>
                      </a:r>
                      <a:r>
                        <a:rPr lang="en-US" sz="1050" kern="1200" dirty="0">
                          <a:solidFill>
                            <a:schemeClr val="dk1"/>
                          </a:solidFill>
                          <a:effectLst/>
                          <a:latin typeface="Century Gothic" pitchFamily="34" charset="0"/>
                          <a:ea typeface="+mn-ea"/>
                          <a:cs typeface="+mn-cs"/>
                        </a:rPr>
                        <a:t>ive an on-screen robot directional instructions?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solidFill>
                            <a:schemeClr val="dk1"/>
                          </a:solidFill>
                          <a:latin typeface="Century Gothic" pitchFamily="34" charset="0"/>
                          <a:ea typeface="+mn-ea"/>
                          <a:cs typeface="+mn-cs"/>
                        </a:rPr>
                        <a:t>Can they draw a square, rectangle and other regular shapes on screen, using commands?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solidFill>
                            <a:schemeClr val="dk1"/>
                          </a:solidFill>
                          <a:latin typeface="Century Gothic" pitchFamily="34" charset="0"/>
                          <a:ea typeface="+mn-ea"/>
                          <a:cs typeface="+mn-cs"/>
                        </a:rPr>
                        <a:t>Can they write more complex programs?</a:t>
                      </a:r>
                    </a:p>
                  </a:txBody>
                  <a:tcPr marT="45726" marB="45726"/>
                </a:tc>
                <a:tc>
                  <a:txBody>
                    <a:bodyPr/>
                    <a:lstStyle/>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r</a:t>
                      </a:r>
                      <a:r>
                        <a:rPr lang="en-US" sz="1050" kern="1200" dirty="0">
                          <a:solidFill>
                            <a:schemeClr val="dk1"/>
                          </a:solidFill>
                          <a:effectLst/>
                          <a:latin typeface="Century Gothic" pitchFamily="34" charset="0"/>
                          <a:ea typeface="+mn-ea"/>
                          <a:cs typeface="+mn-cs"/>
                        </a:rPr>
                        <a:t>eview images on a camera and delete unwanted images?</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Have</a:t>
                      </a:r>
                      <a:r>
                        <a:rPr lang="en-US" sz="1050" kern="1200" baseline="0" dirty="0">
                          <a:solidFill>
                            <a:schemeClr val="dk1"/>
                          </a:solidFill>
                          <a:effectLst/>
                          <a:latin typeface="Century Gothic" pitchFamily="34" charset="0"/>
                          <a:ea typeface="+mn-ea"/>
                          <a:cs typeface="+mn-cs"/>
                        </a:rPr>
                        <a:t> they</a:t>
                      </a:r>
                      <a:r>
                        <a:rPr lang="en-US" sz="1050" kern="1200" dirty="0">
                          <a:solidFill>
                            <a:schemeClr val="dk1"/>
                          </a:solidFill>
                          <a:effectLst/>
                          <a:latin typeface="Century Gothic" pitchFamily="34" charset="0"/>
                          <a:ea typeface="+mn-ea"/>
                          <a:cs typeface="+mn-cs"/>
                        </a:rPr>
                        <a:t> experienced downloading images from a camera into files on the computer?</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u</a:t>
                      </a:r>
                      <a:r>
                        <a:rPr lang="en-US" sz="1050" kern="1200" dirty="0">
                          <a:solidFill>
                            <a:schemeClr val="dk1"/>
                          </a:solidFill>
                          <a:effectLst/>
                          <a:latin typeface="Century Gothic" pitchFamily="34" charset="0"/>
                          <a:ea typeface="+mn-ea"/>
                          <a:cs typeface="+mn-cs"/>
                        </a:rPr>
                        <a:t>se photo editing software to crop photos and add effects?</a:t>
                      </a:r>
                      <a:endParaRPr lang="en-GB" sz="105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m</a:t>
                      </a:r>
                      <a:r>
                        <a:rPr lang="en-US" sz="1050" kern="1200" dirty="0">
                          <a:solidFill>
                            <a:schemeClr val="dk1"/>
                          </a:solidFill>
                          <a:effectLst/>
                          <a:latin typeface="Century Gothic" pitchFamily="34" charset="0"/>
                          <a:ea typeface="+mn-ea"/>
                          <a:cs typeface="+mn-cs"/>
                        </a:rPr>
                        <a:t>anipulate sound when  using simple recording story boarding?</a:t>
                      </a:r>
                      <a:endParaRPr lang="en-GB" sz="1050" dirty="0">
                        <a:latin typeface="Century Gothic" pitchFamily="34" charset="0"/>
                      </a:endParaRPr>
                    </a:p>
                  </a:txBody>
                  <a:tcPr marT="45726" marB="45726"/>
                </a:tc>
                <a:tc>
                  <a:txBody>
                    <a:bodyPr/>
                    <a:lstStyle/>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u</a:t>
                      </a:r>
                      <a:r>
                        <a:rPr lang="en-US" sz="1050" kern="1200" dirty="0">
                          <a:solidFill>
                            <a:schemeClr val="dk1"/>
                          </a:solidFill>
                          <a:effectLst/>
                          <a:latin typeface="Century Gothic" pitchFamily="34" charset="0"/>
                          <a:ea typeface="+mn-ea"/>
                          <a:cs typeface="+mn-cs"/>
                        </a:rPr>
                        <a:t>se the email address book?</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o</a:t>
                      </a:r>
                      <a:r>
                        <a:rPr lang="en-US" sz="1050" kern="1200" dirty="0">
                          <a:solidFill>
                            <a:schemeClr val="dk1"/>
                          </a:solidFill>
                          <a:effectLst/>
                          <a:latin typeface="Century Gothic" pitchFamily="34" charset="0"/>
                          <a:ea typeface="+mn-ea"/>
                          <a:cs typeface="+mn-cs"/>
                        </a:rPr>
                        <a:t>pen and send an attachment?</a:t>
                      </a:r>
                      <a:endParaRPr lang="en-GB" sz="1050" kern="1200" dirty="0">
                        <a:solidFill>
                          <a:schemeClr val="dk1"/>
                        </a:solidFill>
                        <a:effectLst/>
                        <a:latin typeface="Century Gothic" pitchFamily="34" charset="0"/>
                        <a:ea typeface="+mn-ea"/>
                        <a:cs typeface="+mn-cs"/>
                      </a:endParaRPr>
                    </a:p>
                  </a:txBody>
                  <a:tcPr marT="45726" marB="45726"/>
                </a:tc>
                <a:extLst>
                  <a:ext uri="{0D108BD9-81ED-4DB2-BD59-A6C34878D82A}">
                    <a16:rowId xmlns:a16="http://schemas.microsoft.com/office/drawing/2014/main" val="10002"/>
                  </a:ext>
                </a:extLst>
              </a:tr>
              <a:tr h="380008">
                <a:tc>
                  <a:txBody>
                    <a:bodyPr/>
                    <a:lstStyle/>
                    <a:p>
                      <a:pPr algn="ctr">
                        <a:buFont typeface="Arial" pitchFamily="34" charset="0"/>
                        <a:buNone/>
                      </a:pPr>
                      <a:r>
                        <a:rPr kumimoji="0" lang="en-GB" sz="1400" b="1" i="0" kern="1200" dirty="0">
                          <a:solidFill>
                            <a:schemeClr val="dk1"/>
                          </a:solidFill>
                          <a:latin typeface="Century Gothic" pitchFamily="34" charset="0"/>
                          <a:ea typeface="+mn-ea"/>
                          <a:cs typeface="+mn-cs"/>
                        </a:rPr>
                        <a:t>Using the Internet</a:t>
                      </a:r>
                    </a:p>
                  </a:txBody>
                  <a:tcPr marT="45726" marB="45726" anchor="ctr"/>
                </a:tc>
                <a:tc>
                  <a:txBody>
                    <a:bodyPr/>
                    <a:lstStyle/>
                    <a:p>
                      <a:pPr algn="ctr"/>
                      <a:r>
                        <a:rPr lang="en-GB" sz="1400" b="1" dirty="0">
                          <a:latin typeface="Century Gothic" pitchFamily="34" charset="0"/>
                        </a:rPr>
                        <a:t>Databases</a:t>
                      </a:r>
                    </a:p>
                  </a:txBody>
                  <a:tcPr marT="45726" marB="45726" anchor="ctr"/>
                </a:tc>
                <a:tc>
                  <a:txBody>
                    <a:bodyPr/>
                    <a:lstStyle/>
                    <a:p>
                      <a:pPr algn="ctr"/>
                      <a:r>
                        <a:rPr lang="en-GB" sz="1400" b="1" dirty="0">
                          <a:latin typeface="Century Gothic" pitchFamily="34" charset="0"/>
                        </a:rPr>
                        <a:t>Presentation</a:t>
                      </a:r>
                    </a:p>
                  </a:txBody>
                  <a:tcPr marT="45726" marB="45726" anchor="ctr"/>
                </a:tc>
                <a:extLst>
                  <a:ext uri="{0D108BD9-81ED-4DB2-BD59-A6C34878D82A}">
                    <a16:rowId xmlns:a16="http://schemas.microsoft.com/office/drawing/2014/main" val="10003"/>
                  </a:ext>
                </a:extLst>
              </a:tr>
              <a:tr h="380008">
                <a:tc>
                  <a:txBody>
                    <a:bodyPr/>
                    <a:lstStyle/>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f</a:t>
                      </a:r>
                      <a:r>
                        <a:rPr lang="en-US" sz="1050" kern="1200" dirty="0">
                          <a:solidFill>
                            <a:schemeClr val="dk1"/>
                          </a:solidFill>
                          <a:effectLst/>
                          <a:latin typeface="Century Gothic" pitchFamily="34" charset="0"/>
                          <a:ea typeface="+mn-ea"/>
                          <a:cs typeface="+mn-cs"/>
                        </a:rPr>
                        <a:t>ind relevant information by browsing a menu.</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s</a:t>
                      </a:r>
                      <a:r>
                        <a:rPr lang="en-US" sz="1050" kern="1200" dirty="0">
                          <a:solidFill>
                            <a:schemeClr val="dk1"/>
                          </a:solidFill>
                          <a:effectLst/>
                          <a:latin typeface="Century Gothic" pitchFamily="34" charset="0"/>
                          <a:ea typeface="+mn-ea"/>
                          <a:cs typeface="+mn-cs"/>
                        </a:rPr>
                        <a:t>earch for an image, copy and paste it into a document?</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u</a:t>
                      </a:r>
                      <a:r>
                        <a:rPr lang="en-US" sz="1050" kern="1200" dirty="0">
                          <a:solidFill>
                            <a:schemeClr val="dk1"/>
                          </a:solidFill>
                          <a:effectLst/>
                          <a:latin typeface="Century Gothic" pitchFamily="34" charset="0"/>
                          <a:ea typeface="+mn-ea"/>
                          <a:cs typeface="+mn-cs"/>
                        </a:rPr>
                        <a:t>se ‘Save picture as‘ to save an image to the computer?</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Can they copy and paste text into a document?</a:t>
                      </a:r>
                      <a:endParaRPr lang="en-GB" sz="10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50" kern="1200" dirty="0">
                          <a:solidFill>
                            <a:schemeClr val="dk1"/>
                          </a:solidFill>
                          <a:effectLst/>
                          <a:latin typeface="Century Gothic" pitchFamily="34" charset="0"/>
                          <a:ea typeface="+mn-ea"/>
                          <a:cs typeface="+mn-cs"/>
                        </a:rPr>
                        <a:t>Do</a:t>
                      </a:r>
                      <a:r>
                        <a:rPr lang="en-US" sz="1050" kern="1200" baseline="0" dirty="0">
                          <a:solidFill>
                            <a:schemeClr val="dk1"/>
                          </a:solidFill>
                          <a:effectLst/>
                          <a:latin typeface="Century Gothic" pitchFamily="34" charset="0"/>
                          <a:ea typeface="+mn-ea"/>
                          <a:cs typeface="+mn-cs"/>
                        </a:rPr>
                        <a:t> they b</a:t>
                      </a:r>
                      <a:r>
                        <a:rPr lang="en-US" sz="1050" kern="1200" dirty="0">
                          <a:solidFill>
                            <a:schemeClr val="dk1"/>
                          </a:solidFill>
                          <a:effectLst/>
                          <a:latin typeface="Century Gothic" pitchFamily="34" charset="0"/>
                          <a:ea typeface="+mn-ea"/>
                          <a:cs typeface="+mn-cs"/>
                        </a:rPr>
                        <a:t>egin to use note making skills to decide what text to copy?</a:t>
                      </a:r>
                      <a:endParaRPr lang="en-GB" sz="1050" kern="1200" dirty="0">
                        <a:solidFill>
                          <a:schemeClr val="dk1"/>
                        </a:solidFill>
                        <a:effectLst/>
                        <a:latin typeface="Century Gothic" pitchFamily="34" charset="0"/>
                        <a:ea typeface="+mn-ea"/>
                        <a:cs typeface="+mn-cs"/>
                      </a:endParaRPr>
                    </a:p>
                  </a:txBody>
                  <a:tcPr marT="45726" marB="45726"/>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i</a:t>
                      </a:r>
                      <a:r>
                        <a:rPr lang="en-US" sz="1200" kern="1200" dirty="0">
                          <a:solidFill>
                            <a:schemeClr val="dk1"/>
                          </a:solidFill>
                          <a:effectLst/>
                          <a:latin typeface="Century Gothic" pitchFamily="34" charset="0"/>
                          <a:ea typeface="+mn-ea"/>
                          <a:cs typeface="+mn-cs"/>
                        </a:rPr>
                        <a:t>nput data into a prepared database?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dk1"/>
                          </a:solidFill>
                          <a:effectLst/>
                          <a:latin typeface="Century Gothic" pitchFamily="34" charset="0"/>
                          <a:ea typeface="+mn-ea"/>
                          <a:cs typeface="+mn-cs"/>
                        </a:rPr>
                        <a:t>Can</a:t>
                      </a:r>
                      <a:r>
                        <a:rPr lang="en-US" sz="1200" kern="1200" baseline="0" dirty="0">
                          <a:solidFill>
                            <a:schemeClr val="dk1"/>
                          </a:solidFill>
                          <a:effectLst/>
                          <a:latin typeface="Century Gothic" pitchFamily="34" charset="0"/>
                          <a:ea typeface="+mn-ea"/>
                          <a:cs typeface="+mn-cs"/>
                        </a:rPr>
                        <a:t> they s</a:t>
                      </a:r>
                      <a:r>
                        <a:rPr lang="en-US" sz="1200" kern="1200" dirty="0">
                          <a:solidFill>
                            <a:schemeClr val="dk1"/>
                          </a:solidFill>
                          <a:effectLst/>
                          <a:latin typeface="Century Gothic" pitchFamily="34" charset="0"/>
                          <a:ea typeface="+mn-ea"/>
                          <a:cs typeface="+mn-cs"/>
                        </a:rPr>
                        <a:t>ort and search a database to answer simple questions?</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1200" dirty="0">
                          <a:latin typeface="Century Gothic" pitchFamily="34" charset="0"/>
                        </a:rPr>
                        <a:t>Can they use a branching database?</a:t>
                      </a:r>
                    </a:p>
                  </a:txBody>
                  <a:tcPr marT="45726" marB="45726"/>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dirty="0">
                          <a:solidFill>
                            <a:schemeClr val="dk1"/>
                          </a:solidFill>
                          <a:effectLst/>
                          <a:latin typeface="Century Gothic" pitchFamily="34" charset="0"/>
                          <a:ea typeface="+mn-ea"/>
                          <a:cs typeface="+mn-cs"/>
                        </a:rPr>
                        <a:t>Can they create a presentation that moves from slide to slide and is aimed at a specific audience?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dirty="0">
                          <a:solidFill>
                            <a:schemeClr val="dk1"/>
                          </a:solidFill>
                          <a:effectLst/>
                          <a:latin typeface="Century Gothic" pitchFamily="34" charset="0"/>
                          <a:ea typeface="+mn-ea"/>
                          <a:cs typeface="+mn-cs"/>
                        </a:rPr>
                        <a:t>Can they combine text, images and sounds</a:t>
                      </a:r>
                      <a:r>
                        <a:rPr lang="en-US" sz="1050" kern="1200" baseline="0" dirty="0">
                          <a:solidFill>
                            <a:schemeClr val="dk1"/>
                          </a:solidFill>
                          <a:effectLst/>
                          <a:latin typeface="Century Gothic" pitchFamily="34" charset="0"/>
                          <a:ea typeface="+mn-ea"/>
                          <a:cs typeface="+mn-cs"/>
                        </a:rPr>
                        <a:t> and s</a:t>
                      </a:r>
                      <a:r>
                        <a:rPr lang="en-US" sz="1050" kern="1200" dirty="0">
                          <a:solidFill>
                            <a:schemeClr val="dk1"/>
                          </a:solidFill>
                          <a:effectLst/>
                          <a:latin typeface="Century Gothic" pitchFamily="34" charset="0"/>
                          <a:ea typeface="+mn-ea"/>
                          <a:cs typeface="+mn-cs"/>
                        </a:rPr>
                        <a:t>how awareness of audience?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dirty="0">
                          <a:solidFill>
                            <a:schemeClr val="dk1"/>
                          </a:solidFill>
                          <a:effectLst/>
                          <a:latin typeface="Century Gothic" pitchFamily="34" charset="0"/>
                          <a:ea typeface="+mn-ea"/>
                          <a:cs typeface="+mn-cs"/>
                        </a:rPr>
                        <a:t>Do</a:t>
                      </a:r>
                      <a:r>
                        <a:rPr lang="en-US" sz="1050" kern="1200" baseline="0" dirty="0">
                          <a:solidFill>
                            <a:schemeClr val="dk1"/>
                          </a:solidFill>
                          <a:effectLst/>
                          <a:latin typeface="Century Gothic" pitchFamily="34" charset="0"/>
                          <a:ea typeface="+mn-ea"/>
                          <a:cs typeface="+mn-cs"/>
                        </a:rPr>
                        <a:t> they know </a:t>
                      </a:r>
                      <a:r>
                        <a:rPr lang="en-US" sz="1050" kern="1200" dirty="0">
                          <a:solidFill>
                            <a:schemeClr val="dk1"/>
                          </a:solidFill>
                          <a:effectLst/>
                          <a:latin typeface="Century Gothic" pitchFamily="34" charset="0"/>
                          <a:ea typeface="+mn-ea"/>
                          <a:cs typeface="+mn-cs"/>
                        </a:rPr>
                        <a:t> how to manipulate text, underline text, centre text, change font and size  and save text to a folder?</a:t>
                      </a:r>
                      <a:endParaRPr lang="en-GB" sz="1050" kern="1200" dirty="0">
                        <a:solidFill>
                          <a:schemeClr val="dk1"/>
                        </a:solidFill>
                        <a:effectLst/>
                        <a:latin typeface="Century Gothic" pitchFamily="34" charset="0"/>
                        <a:ea typeface="+mn-ea"/>
                        <a:cs typeface="+mn-cs"/>
                      </a:endParaRPr>
                    </a:p>
                  </a:txBody>
                  <a:tcPr marT="45726" marB="45726"/>
                </a:tc>
                <a:extLst>
                  <a:ext uri="{0D108BD9-81ED-4DB2-BD59-A6C34878D82A}">
                    <a16:rowId xmlns:a16="http://schemas.microsoft.com/office/drawing/2014/main" val="10004"/>
                  </a:ext>
                </a:extLst>
              </a:tr>
              <a:tr h="380008">
                <a:tc gridSpan="3">
                  <a:txBody>
                    <a:bodyPr/>
                    <a:lstStyle/>
                    <a:p>
                      <a:pPr algn="ctr">
                        <a:buFont typeface="Arial" pitchFamily="34" charset="0"/>
                        <a:buNone/>
                      </a:pPr>
                      <a:r>
                        <a:rPr kumimoji="0" lang="en-GB" sz="1800" b="1" i="0" kern="1200" dirty="0">
                          <a:solidFill>
                            <a:schemeClr val="dk1"/>
                          </a:solidFill>
                          <a:latin typeface="Century Gothic" pitchFamily="34" charset="0"/>
                          <a:ea typeface="+mn-ea"/>
                          <a:cs typeface="+mn-cs"/>
                        </a:rPr>
                        <a:t>Year 3 (Challenging)</a:t>
                      </a:r>
                    </a:p>
                  </a:txBody>
                  <a:tcPr marT="45726" marB="45726" anchor="ctr"/>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5"/>
                  </a:ext>
                </a:extLst>
              </a:tr>
              <a:tr h="380008">
                <a:tc gridSpan="3">
                  <a:txBody>
                    <a:bodyPr/>
                    <a:lstStyle/>
                    <a:p>
                      <a:pPr marL="171450" lvl="0" indent="-171450" algn="just">
                        <a:buFont typeface="Arial" pitchFamily="34" charset="0"/>
                        <a:buChar char="•"/>
                      </a:pPr>
                      <a:r>
                        <a:rPr lang="en-US" sz="1050" kern="1200" dirty="0">
                          <a:solidFill>
                            <a:schemeClr val="dk1"/>
                          </a:solidFill>
                          <a:effectLst/>
                          <a:latin typeface="Century Gothic" pitchFamily="34" charset="0"/>
                          <a:ea typeface="+mn-ea"/>
                          <a:cs typeface="+mn-cs"/>
                        </a:rPr>
                        <a:t>Can</a:t>
                      </a:r>
                      <a:r>
                        <a:rPr lang="en-US" sz="1050" kern="1200" baseline="0" dirty="0">
                          <a:solidFill>
                            <a:schemeClr val="dk1"/>
                          </a:solidFill>
                          <a:effectLst/>
                          <a:latin typeface="Century Gothic" pitchFamily="34" charset="0"/>
                          <a:ea typeface="+mn-ea"/>
                          <a:cs typeface="+mn-cs"/>
                        </a:rPr>
                        <a:t> they s</a:t>
                      </a:r>
                      <a:r>
                        <a:rPr lang="en-US" sz="1050" kern="1200" dirty="0">
                          <a:solidFill>
                            <a:schemeClr val="dk1"/>
                          </a:solidFill>
                          <a:effectLst/>
                          <a:latin typeface="Century Gothic" pitchFamily="34" charset="0"/>
                          <a:ea typeface="+mn-ea"/>
                          <a:cs typeface="+mn-cs"/>
                        </a:rPr>
                        <a:t>earch by keyword using a child friendly search engine</a:t>
                      </a:r>
                      <a:r>
                        <a:rPr lang="en-GB" sz="1050" kern="1200" dirty="0">
                          <a:solidFill>
                            <a:schemeClr val="dk1"/>
                          </a:solidFill>
                          <a:effectLst/>
                          <a:latin typeface="Century Gothic" pitchFamily="34" charset="0"/>
                          <a:ea typeface="+mn-ea"/>
                          <a:cs typeface="+mn-cs"/>
                        </a:rPr>
                        <a:t>?</a:t>
                      </a:r>
                    </a:p>
                    <a:p>
                      <a:pPr marL="171450" lvl="0" indent="-171450" algn="just">
                        <a:buFont typeface="Arial" pitchFamily="34" charset="0"/>
                        <a:buChar char="•"/>
                      </a:pPr>
                      <a:r>
                        <a:rPr lang="en-GB" sz="1050" kern="1200" dirty="0">
                          <a:solidFill>
                            <a:schemeClr val="dk1"/>
                          </a:solidFill>
                          <a:effectLst/>
                          <a:latin typeface="Century Gothic" pitchFamily="34" charset="0"/>
                          <a:ea typeface="+mn-ea"/>
                          <a:cs typeface="+mn-cs"/>
                        </a:rPr>
                        <a:t>Can</a:t>
                      </a:r>
                      <a:r>
                        <a:rPr lang="en-GB" sz="1050" kern="1200" baseline="0" dirty="0">
                          <a:solidFill>
                            <a:schemeClr val="dk1"/>
                          </a:solidFill>
                          <a:effectLst/>
                          <a:latin typeface="Century Gothic" pitchFamily="34" charset="0"/>
                          <a:ea typeface="+mn-ea"/>
                          <a:cs typeface="+mn-cs"/>
                        </a:rPr>
                        <a:t> they</a:t>
                      </a:r>
                      <a:r>
                        <a:rPr lang="en-GB" sz="1050" kern="1200" dirty="0">
                          <a:solidFill>
                            <a:schemeClr val="dk1"/>
                          </a:solidFill>
                          <a:effectLst/>
                          <a:latin typeface="Century Gothic" pitchFamily="34" charset="0"/>
                          <a:ea typeface="+mn-ea"/>
                          <a:cs typeface="+mn-cs"/>
                        </a:rPr>
                        <a:t> b</a:t>
                      </a:r>
                      <a:r>
                        <a:rPr lang="en-US" sz="1050" kern="1200" dirty="0">
                          <a:solidFill>
                            <a:schemeClr val="dk1"/>
                          </a:solidFill>
                          <a:effectLst/>
                          <a:latin typeface="Century Gothic" pitchFamily="34" charset="0"/>
                          <a:ea typeface="+mn-ea"/>
                          <a:cs typeface="+mn-cs"/>
                        </a:rPr>
                        <a:t>ookmark a page into your favourites?</a:t>
                      </a:r>
                      <a:endParaRPr lang="en-GB" sz="1050" kern="1200" dirty="0">
                        <a:solidFill>
                          <a:schemeClr val="dk1"/>
                        </a:solidFill>
                        <a:effectLst/>
                        <a:latin typeface="Century Gothic" pitchFamily="34" charset="0"/>
                        <a:ea typeface="+mn-ea"/>
                        <a:cs typeface="+mn-cs"/>
                      </a:endParaRPr>
                    </a:p>
                    <a:p>
                      <a:pPr marL="171450" lvl="0" indent="-171450" algn="just">
                        <a:buFont typeface="Arial" pitchFamily="34" charset="0"/>
                        <a:buChar char="•"/>
                      </a:pPr>
                      <a:r>
                        <a:rPr lang="en-US" sz="1050" kern="1200" dirty="0">
                          <a:solidFill>
                            <a:schemeClr val="dk1"/>
                          </a:solidFill>
                          <a:effectLst/>
                          <a:latin typeface="Century Gothic" pitchFamily="34" charset="0"/>
                          <a:ea typeface="+mn-ea"/>
                          <a:cs typeface="+mn-cs"/>
                        </a:rPr>
                        <a:t>Can they contribute to a class blog?</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solidFill>
                            <a:schemeClr val="dk1"/>
                          </a:solidFill>
                          <a:latin typeface="Century Gothic" pitchFamily="34" charset="0"/>
                          <a:ea typeface="+mn-ea"/>
                          <a:cs typeface="+mn-cs"/>
                        </a:rPr>
                        <a:t>Can they use repeat command in logo to create a pattern?</a:t>
                      </a:r>
                    </a:p>
                  </a:txBody>
                  <a:tcPr marT="45726" marB="45726"/>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8DFF851D-600C-4836-8A63-FF66BEA05B4E}" type="slidenum">
              <a:rPr lang="en-GB"/>
              <a:pPr>
                <a:defRPr/>
              </a:pPr>
              <a:t>8</a:t>
            </a:fld>
            <a:endParaRPr lang="en-GB" dirty="0"/>
          </a:p>
        </p:txBody>
      </p:sp>
      <p:sp>
        <p:nvSpPr>
          <p:cNvPr id="2" name="Footer Placeholder 1">
            <a:extLst>
              <a:ext uri="{FF2B5EF4-FFF2-40B4-BE49-F238E27FC236}">
                <a16:creationId xmlns:a16="http://schemas.microsoft.com/office/drawing/2014/main" id="{47E5CF91-B928-41C4-A44A-0E71BA52ADD9}"/>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2910701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95827708"/>
              </p:ext>
            </p:extLst>
          </p:nvPr>
        </p:nvGraphicFramePr>
        <p:xfrm>
          <a:off x="287525" y="188640"/>
          <a:ext cx="8568951" cy="6183010"/>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Computing:</a:t>
                      </a:r>
                      <a:r>
                        <a:rPr lang="en-GB" sz="2000" baseline="0" dirty="0">
                          <a:solidFill>
                            <a:schemeClr val="bg1"/>
                          </a:solidFill>
                          <a:latin typeface="Century Gothic" pitchFamily="34" charset="0"/>
                        </a:rPr>
                        <a:t> </a:t>
                      </a:r>
                      <a:r>
                        <a:rPr lang="en-GB" sz="2000" dirty="0">
                          <a:solidFill>
                            <a:schemeClr val="bg1"/>
                          </a:solidFill>
                          <a:latin typeface="Century Gothic" pitchFamily="34" charset="0"/>
                        </a:rPr>
                        <a:t>Year 4</a:t>
                      </a:r>
                    </a:p>
                  </a:txBody>
                  <a:tcPr marT="45726" marB="45726"/>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a:txBody>
                    <a:bodyPr/>
                    <a:lstStyle/>
                    <a:p>
                      <a:pPr algn="ctr">
                        <a:spcAft>
                          <a:spcPts val="0"/>
                        </a:spcAft>
                      </a:pPr>
                      <a:r>
                        <a:rPr lang="en-GB" sz="1400" b="1" dirty="0">
                          <a:latin typeface="Century Gothic" pitchFamily="34" charset="0"/>
                          <a:ea typeface="Times New Roman"/>
                          <a:cs typeface="Times New Roman"/>
                        </a:rPr>
                        <a:t>Algorithms and Programs</a:t>
                      </a: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Data Retrieving and Organising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Communicating</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1"/>
                  </a:ext>
                </a:extLst>
              </a:tr>
              <a:tr h="878162">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00" kern="1200" dirty="0">
                          <a:solidFill>
                            <a:schemeClr val="dk1"/>
                          </a:solidFill>
                          <a:latin typeface="Century Gothic" pitchFamily="34" charset="0"/>
                          <a:ea typeface="+mn-ea"/>
                          <a:cs typeface="+mn-cs"/>
                        </a:rPr>
                        <a:t>Can they use repeat instructions to draw regular shapes on screen, using commands?</a:t>
                      </a: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 they experiment with variables to control models?</a:t>
                      </a:r>
                      <a:endParaRPr lang="en-GB" sz="10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make turns specifying the degrees? </a:t>
                      </a: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g</a:t>
                      </a:r>
                      <a:r>
                        <a:rPr lang="en-US" sz="1000" kern="1200" dirty="0">
                          <a:solidFill>
                            <a:schemeClr val="dk1"/>
                          </a:solidFill>
                          <a:effectLst/>
                          <a:latin typeface="Century Gothic" pitchFamily="34" charset="0"/>
                          <a:ea typeface="+mn-ea"/>
                          <a:cs typeface="+mn-cs"/>
                        </a:rPr>
                        <a:t>ive an on-screen robot specific directional instructions</a:t>
                      </a:r>
                      <a:r>
                        <a:rPr lang="en-US" sz="1000" kern="1200" baseline="0" dirty="0">
                          <a:solidFill>
                            <a:schemeClr val="dk1"/>
                          </a:solidFill>
                          <a:effectLst/>
                          <a:latin typeface="Century Gothic" pitchFamily="34" charset="0"/>
                          <a:ea typeface="+mn-ea"/>
                          <a:cs typeface="+mn-cs"/>
                        </a:rPr>
                        <a:t> that takes them from x to y?</a:t>
                      </a:r>
                    </a:p>
                    <a:p>
                      <a:pPr marL="171450" lvl="0" indent="-171450">
                        <a:buFont typeface="Arial" pitchFamily="34" charset="0"/>
                        <a:buChar char="•"/>
                      </a:pPr>
                      <a:r>
                        <a:rPr lang="en-US" sz="1000" kern="1200" baseline="0" dirty="0">
                          <a:solidFill>
                            <a:schemeClr val="dk1"/>
                          </a:solidFill>
                          <a:effectLst/>
                          <a:latin typeface="Century Gothic" pitchFamily="34" charset="0"/>
                          <a:ea typeface="+mn-ea"/>
                          <a:cs typeface="+mn-cs"/>
                        </a:rPr>
                        <a:t>Can they make accurate predictions </a:t>
                      </a:r>
                      <a:r>
                        <a:rPr lang="en-GB" sz="1000" kern="1200" baseline="0" dirty="0">
                          <a:solidFill>
                            <a:schemeClr val="dk1"/>
                          </a:solidFill>
                          <a:effectLst/>
                          <a:latin typeface="Century Gothic" pitchFamily="34" charset="0"/>
                          <a:ea typeface="+mn-ea"/>
                          <a:cs typeface="Lucida Sans Unicode"/>
                        </a:rPr>
                        <a:t>about the outcome of a program they have written?</a:t>
                      </a:r>
                      <a:endParaRPr lang="en-US" sz="1000" kern="1200" baseline="0" dirty="0">
                        <a:solidFill>
                          <a:schemeClr val="dk1"/>
                        </a:solidFill>
                        <a:effectLst/>
                        <a:latin typeface="Century Gothic" pitchFamily="34" charset="0"/>
                        <a:ea typeface="+mn-ea"/>
                        <a:cs typeface="+mn-cs"/>
                      </a:endParaRPr>
                    </a:p>
                  </a:txBody>
                  <a:tcPr marT="45726" marB="45726"/>
                </a:tc>
                <a:tc>
                  <a:txBody>
                    <a:bodyPr/>
                    <a:lstStyle/>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 they capture images using webcams, screen capture, scanning, visualiser and internet?</a:t>
                      </a:r>
                      <a:endParaRPr lang="en-GB" sz="10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 they choose images and download into a file?</a:t>
                      </a:r>
                      <a:endParaRPr lang="en-GB" sz="100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d</a:t>
                      </a:r>
                      <a:r>
                        <a:rPr lang="en-US" sz="1000" kern="1200" dirty="0">
                          <a:solidFill>
                            <a:schemeClr val="dk1"/>
                          </a:solidFill>
                          <a:effectLst/>
                          <a:latin typeface="Century Gothic" pitchFamily="34" charset="0"/>
                          <a:ea typeface="+mn-ea"/>
                          <a:cs typeface="+mn-cs"/>
                        </a:rPr>
                        <a:t>ownload images from the camera into files on the computer?</a:t>
                      </a:r>
                      <a:endParaRPr lang="en-GB" sz="1000" kern="1200" dirty="0">
                        <a:solidFill>
                          <a:schemeClr val="dk1"/>
                        </a:solidFill>
                        <a:effectLst/>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00" kern="1200" dirty="0">
                          <a:solidFill>
                            <a:schemeClr val="dk1"/>
                          </a:solidFill>
                          <a:latin typeface="Century Gothic" pitchFamily="34" charset="0"/>
                          <a:ea typeface="+mn-ea"/>
                          <a:cs typeface="+mn-cs"/>
                        </a:rPr>
                        <a:t>Can they copy graphics from a range of sources and paste into a desktop publishing program?</a:t>
                      </a:r>
                    </a:p>
                  </a:txBody>
                  <a:tcPr marT="45726" marB="45726"/>
                </a:tc>
                <a:tc>
                  <a:txBody>
                    <a:bodyPr/>
                    <a:lstStyle/>
                    <a:p>
                      <a:pPr marL="171450" lvl="0" indent="-171450">
                        <a:buFont typeface="Arial" pitchFamily="34" charset="0"/>
                        <a:buChar char="•"/>
                      </a:pPr>
                      <a:r>
                        <a:rPr lang="en-US" sz="1000" kern="1200" dirty="0">
                          <a:solidFill>
                            <a:schemeClr val="dk1"/>
                          </a:solidFill>
                          <a:effectLst/>
                          <a:latin typeface="Century Gothic" pitchFamily="34" charset="0"/>
                          <a:ea typeface="+mn-ea"/>
                          <a:cs typeface="+mn-cs"/>
                        </a:rPr>
                        <a:t>Do they appreciate the benefits of ICT to send messages and to communicate?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00" kern="1200" dirty="0">
                          <a:solidFill>
                            <a:schemeClr val="dk1"/>
                          </a:solidFill>
                          <a:latin typeface="Century Gothic" pitchFamily="34" charset="0"/>
                          <a:ea typeface="+mn-ea"/>
                          <a:cs typeface="+mn-cs"/>
                        </a:rPr>
                        <a:t>Can they use the automatic spell checker to edit spellings?</a:t>
                      </a:r>
                    </a:p>
                  </a:txBody>
                  <a:tcPr marT="45726" marB="45726"/>
                </a:tc>
                <a:extLst>
                  <a:ext uri="{0D108BD9-81ED-4DB2-BD59-A6C34878D82A}">
                    <a16:rowId xmlns:a16="http://schemas.microsoft.com/office/drawing/2014/main" val="10002"/>
                  </a:ext>
                </a:extLst>
              </a:tr>
              <a:tr h="380008">
                <a:tc>
                  <a:txBody>
                    <a:bodyPr/>
                    <a:lstStyle/>
                    <a:p>
                      <a:pPr algn="ctr">
                        <a:buFont typeface="Arial" pitchFamily="34" charset="0"/>
                        <a:buNone/>
                      </a:pPr>
                      <a:r>
                        <a:rPr kumimoji="0" lang="en-GB" sz="1400" b="1" i="0" kern="1200" dirty="0">
                          <a:solidFill>
                            <a:schemeClr val="dk1"/>
                          </a:solidFill>
                          <a:latin typeface="Century Gothic" pitchFamily="34" charset="0"/>
                          <a:ea typeface="+mn-ea"/>
                          <a:cs typeface="+mn-cs"/>
                        </a:rPr>
                        <a:t>Using the Internet</a:t>
                      </a:r>
                    </a:p>
                  </a:txBody>
                  <a:tcPr marT="45726" marB="45726" anchor="ctr"/>
                </a:tc>
                <a:tc>
                  <a:txBody>
                    <a:bodyPr/>
                    <a:lstStyle/>
                    <a:p>
                      <a:pPr algn="ctr"/>
                      <a:r>
                        <a:rPr lang="en-GB" sz="1400" b="1" dirty="0">
                          <a:latin typeface="Century Gothic" pitchFamily="34" charset="0"/>
                        </a:rPr>
                        <a:t>Databases</a:t>
                      </a:r>
                    </a:p>
                  </a:txBody>
                  <a:tcPr marT="45726" marB="45726" anchor="ctr"/>
                </a:tc>
                <a:tc>
                  <a:txBody>
                    <a:bodyPr/>
                    <a:lstStyle/>
                    <a:p>
                      <a:pPr algn="ctr"/>
                      <a:r>
                        <a:rPr lang="en-GB" sz="1400" b="1" dirty="0">
                          <a:latin typeface="Century Gothic" pitchFamily="34" charset="0"/>
                        </a:rPr>
                        <a:t>Presentation</a:t>
                      </a:r>
                    </a:p>
                  </a:txBody>
                  <a:tcPr marT="45726" marB="45726" anchor="ctr"/>
                </a:tc>
                <a:extLst>
                  <a:ext uri="{0D108BD9-81ED-4DB2-BD59-A6C34878D82A}">
                    <a16:rowId xmlns:a16="http://schemas.microsoft.com/office/drawing/2014/main" val="10003"/>
                  </a:ext>
                </a:extLst>
              </a:tr>
              <a:tr h="380008">
                <a:tc>
                  <a:txBody>
                    <a:bodyPr/>
                    <a:lstStyle/>
                    <a:p>
                      <a:pPr marL="171450" lvl="0" indent="-171450">
                        <a:buFont typeface="Arial" pitchFamily="34" charset="0"/>
                        <a:buChar char="•"/>
                      </a:pPr>
                      <a:r>
                        <a:rPr lang="en-US" sz="950" kern="1200" dirty="0">
                          <a:solidFill>
                            <a:schemeClr val="dk1"/>
                          </a:solidFill>
                          <a:effectLst/>
                          <a:latin typeface="Century Gothic" pitchFamily="34" charset="0"/>
                          <a:ea typeface="+mn-ea"/>
                          <a:cs typeface="+mn-cs"/>
                        </a:rPr>
                        <a:t>Can</a:t>
                      </a:r>
                      <a:r>
                        <a:rPr lang="en-US" sz="950" kern="1200" baseline="0" dirty="0">
                          <a:solidFill>
                            <a:schemeClr val="dk1"/>
                          </a:solidFill>
                          <a:effectLst/>
                          <a:latin typeface="Century Gothic" pitchFamily="34" charset="0"/>
                          <a:ea typeface="+mn-ea"/>
                          <a:cs typeface="+mn-cs"/>
                        </a:rPr>
                        <a:t> they u</a:t>
                      </a:r>
                      <a:r>
                        <a:rPr lang="en-US" sz="950" kern="1200" dirty="0">
                          <a:solidFill>
                            <a:schemeClr val="dk1"/>
                          </a:solidFill>
                          <a:effectLst/>
                          <a:latin typeface="Century Gothic" pitchFamily="34" charset="0"/>
                          <a:ea typeface="+mn-ea"/>
                          <a:cs typeface="+mn-cs"/>
                        </a:rPr>
                        <a:t>se a search engine to find a specific website?</a:t>
                      </a:r>
                      <a:endParaRPr lang="en-GB" sz="9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950" kern="1200" dirty="0">
                          <a:solidFill>
                            <a:schemeClr val="dk1"/>
                          </a:solidFill>
                          <a:effectLst/>
                          <a:latin typeface="Century Gothic" pitchFamily="34" charset="0"/>
                          <a:ea typeface="+mn-ea"/>
                          <a:cs typeface="+mn-cs"/>
                        </a:rPr>
                        <a:t>Can</a:t>
                      </a:r>
                      <a:r>
                        <a:rPr lang="en-US" sz="950" kern="1200" baseline="0" dirty="0">
                          <a:solidFill>
                            <a:schemeClr val="dk1"/>
                          </a:solidFill>
                          <a:effectLst/>
                          <a:latin typeface="Century Gothic" pitchFamily="34" charset="0"/>
                          <a:ea typeface="+mn-ea"/>
                          <a:cs typeface="+mn-cs"/>
                        </a:rPr>
                        <a:t> they u</a:t>
                      </a:r>
                      <a:r>
                        <a:rPr lang="en-US" sz="950" kern="1200" dirty="0">
                          <a:solidFill>
                            <a:schemeClr val="dk1"/>
                          </a:solidFill>
                          <a:effectLst/>
                          <a:latin typeface="Century Gothic" pitchFamily="34" charset="0"/>
                          <a:ea typeface="+mn-ea"/>
                          <a:cs typeface="+mn-cs"/>
                        </a:rPr>
                        <a:t>se note-taking skills to decide which text to copy and paste into a document?</a:t>
                      </a:r>
                      <a:endParaRPr lang="en-GB" sz="9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950" kern="1200" dirty="0">
                          <a:solidFill>
                            <a:schemeClr val="dk1"/>
                          </a:solidFill>
                          <a:effectLst/>
                          <a:latin typeface="Century Gothic" pitchFamily="34" charset="0"/>
                          <a:ea typeface="+mn-ea"/>
                          <a:cs typeface="+mn-cs"/>
                        </a:rPr>
                        <a:t>Can</a:t>
                      </a:r>
                      <a:r>
                        <a:rPr lang="en-US" sz="950" kern="1200" baseline="0" dirty="0">
                          <a:solidFill>
                            <a:schemeClr val="dk1"/>
                          </a:solidFill>
                          <a:effectLst/>
                          <a:latin typeface="Century Gothic" pitchFamily="34" charset="0"/>
                          <a:ea typeface="+mn-ea"/>
                          <a:cs typeface="+mn-cs"/>
                        </a:rPr>
                        <a:t> they u</a:t>
                      </a:r>
                      <a:r>
                        <a:rPr lang="en-US" sz="950" kern="1200" dirty="0">
                          <a:solidFill>
                            <a:schemeClr val="dk1"/>
                          </a:solidFill>
                          <a:effectLst/>
                          <a:latin typeface="Century Gothic" pitchFamily="34" charset="0"/>
                          <a:ea typeface="+mn-ea"/>
                          <a:cs typeface="+mn-cs"/>
                        </a:rPr>
                        <a:t>se tabbed browsing to open two or more web pages at the same time?</a:t>
                      </a:r>
                      <a:endParaRPr lang="en-GB" sz="9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950" kern="1200" dirty="0">
                          <a:solidFill>
                            <a:schemeClr val="dk1"/>
                          </a:solidFill>
                          <a:effectLst/>
                          <a:latin typeface="Century Gothic" pitchFamily="34" charset="0"/>
                          <a:ea typeface="+mn-ea"/>
                          <a:cs typeface="+mn-cs"/>
                        </a:rPr>
                        <a:t>Can</a:t>
                      </a:r>
                      <a:r>
                        <a:rPr lang="en-US" sz="950" kern="1200" baseline="0" dirty="0">
                          <a:solidFill>
                            <a:schemeClr val="dk1"/>
                          </a:solidFill>
                          <a:effectLst/>
                          <a:latin typeface="Century Gothic" pitchFamily="34" charset="0"/>
                          <a:ea typeface="+mn-ea"/>
                          <a:cs typeface="+mn-cs"/>
                        </a:rPr>
                        <a:t> they o</a:t>
                      </a:r>
                      <a:r>
                        <a:rPr lang="en-US" sz="950" kern="1200" dirty="0">
                          <a:solidFill>
                            <a:schemeClr val="dk1"/>
                          </a:solidFill>
                          <a:effectLst/>
                          <a:latin typeface="Century Gothic" pitchFamily="34" charset="0"/>
                          <a:ea typeface="+mn-ea"/>
                          <a:cs typeface="+mn-cs"/>
                        </a:rPr>
                        <a:t>pen a link to a new window?</a:t>
                      </a:r>
                      <a:endParaRPr lang="en-GB" sz="950" kern="1200" dirty="0">
                        <a:solidFill>
                          <a:schemeClr val="dk1"/>
                        </a:solidFill>
                        <a:effectLst/>
                        <a:latin typeface="Century Gothic" pitchFamily="34" charset="0"/>
                        <a:ea typeface="+mn-ea"/>
                        <a:cs typeface="+mn-cs"/>
                      </a:endParaRPr>
                    </a:p>
                    <a:p>
                      <a:pPr marL="171450" lvl="0" indent="-171450">
                        <a:buFont typeface="Arial" pitchFamily="34" charset="0"/>
                        <a:buChar char="•"/>
                      </a:pPr>
                      <a:r>
                        <a:rPr lang="en-US" sz="950" kern="1200" dirty="0">
                          <a:solidFill>
                            <a:schemeClr val="dk1"/>
                          </a:solidFill>
                          <a:effectLst/>
                          <a:latin typeface="Century Gothic" pitchFamily="34" charset="0"/>
                          <a:ea typeface="+mn-ea"/>
                          <a:cs typeface="+mn-cs"/>
                        </a:rPr>
                        <a:t>Can</a:t>
                      </a:r>
                      <a:r>
                        <a:rPr lang="en-US" sz="950" kern="1200" baseline="0" dirty="0">
                          <a:solidFill>
                            <a:schemeClr val="dk1"/>
                          </a:solidFill>
                          <a:effectLst/>
                          <a:latin typeface="Century Gothic" pitchFamily="34" charset="0"/>
                          <a:ea typeface="+mn-ea"/>
                          <a:cs typeface="+mn-cs"/>
                        </a:rPr>
                        <a:t> they o</a:t>
                      </a:r>
                      <a:r>
                        <a:rPr lang="en-US" sz="950" kern="1200" dirty="0">
                          <a:solidFill>
                            <a:schemeClr val="dk1"/>
                          </a:solidFill>
                          <a:effectLst/>
                          <a:latin typeface="Century Gothic" pitchFamily="34" charset="0"/>
                          <a:ea typeface="+mn-ea"/>
                          <a:cs typeface="+mn-cs"/>
                        </a:rPr>
                        <a:t>pen a document (pdf) and view it?</a:t>
                      </a:r>
                      <a:endParaRPr lang="en-GB" sz="950" kern="1200" dirty="0">
                        <a:solidFill>
                          <a:schemeClr val="dk1"/>
                        </a:solidFill>
                        <a:effectLst/>
                        <a:latin typeface="Century Gothic" pitchFamily="34" charset="0"/>
                        <a:ea typeface="+mn-ea"/>
                        <a:cs typeface="+mn-cs"/>
                      </a:endParaRPr>
                    </a:p>
                  </a:txBody>
                  <a:tcPr marT="45726" marB="45726"/>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i</a:t>
                      </a:r>
                      <a:r>
                        <a:rPr lang="en-US" sz="1000" kern="1200" dirty="0">
                          <a:solidFill>
                            <a:schemeClr val="dk1"/>
                          </a:solidFill>
                          <a:effectLst/>
                          <a:latin typeface="Century Gothic" pitchFamily="34" charset="0"/>
                          <a:ea typeface="+mn-ea"/>
                          <a:cs typeface="+mn-cs"/>
                        </a:rPr>
                        <a:t>nput data into a prepared database?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sort and search a database to answer simple questions?</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Do they recognise what a spread sheet is? </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use the terms cells, rows and columns?</a:t>
                      </a:r>
                    </a:p>
                    <a:p>
                      <a:pPr marL="171450" lvl="0" indent="-171450">
                        <a:buFont typeface="Arial" pitchFamily="34" charset="0"/>
                        <a:buChar char="•"/>
                      </a:pPr>
                      <a:r>
                        <a:rPr kumimoji="0" lang="en-GB" sz="1000" kern="1200" dirty="0">
                          <a:solidFill>
                            <a:schemeClr val="dk1"/>
                          </a:solidFill>
                          <a:latin typeface="Century Gothic" pitchFamily="34" charset="0"/>
                          <a:ea typeface="+mn-ea"/>
                          <a:cs typeface="+mn-cs"/>
                        </a:rPr>
                        <a:t>Can they enter data, highlight it and make bar charts?</a:t>
                      </a:r>
                    </a:p>
                  </a:txBody>
                  <a:tcPr marT="45726" marB="45726"/>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create a lengthy presentation that moves from slide to slide and is aimed at a specific audience?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i</a:t>
                      </a:r>
                      <a:r>
                        <a:rPr lang="en-US" sz="1000" kern="1200" dirty="0">
                          <a:solidFill>
                            <a:schemeClr val="dk1"/>
                          </a:solidFill>
                          <a:effectLst/>
                          <a:latin typeface="Century Gothic" pitchFamily="34" charset="0"/>
                          <a:ea typeface="+mn-ea"/>
                          <a:cs typeface="+mn-cs"/>
                        </a:rPr>
                        <a:t>nsert sound recordings into a multi media presentation?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Do</a:t>
                      </a:r>
                      <a:r>
                        <a:rPr lang="en-US" sz="1000" kern="1200" baseline="0" dirty="0">
                          <a:solidFill>
                            <a:schemeClr val="dk1"/>
                          </a:solidFill>
                          <a:effectLst/>
                          <a:latin typeface="Century Gothic" pitchFamily="34" charset="0"/>
                          <a:ea typeface="+mn-ea"/>
                          <a:cs typeface="+mn-cs"/>
                        </a:rPr>
                        <a:t> they</a:t>
                      </a:r>
                      <a:r>
                        <a:rPr lang="en-US" sz="1000" kern="1200" dirty="0">
                          <a:solidFill>
                            <a:schemeClr val="dk1"/>
                          </a:solidFill>
                          <a:effectLst/>
                          <a:latin typeface="Century Gothic" pitchFamily="34" charset="0"/>
                          <a:ea typeface="+mn-ea"/>
                          <a:cs typeface="+mn-cs"/>
                        </a:rPr>
                        <a:t> know how to manipulate text, underline text, centre text, change font and size  and save text to a folder?</a:t>
                      </a:r>
                      <a:endParaRPr lang="en-GB" sz="1000" dirty="0">
                        <a:latin typeface="Century Gothic"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kern="1200" dirty="0">
                        <a:solidFill>
                          <a:schemeClr val="dk1"/>
                        </a:solidFill>
                        <a:effectLst/>
                        <a:latin typeface="Century Gothic" pitchFamily="34" charset="0"/>
                        <a:ea typeface="+mn-ea"/>
                        <a:cs typeface="+mn-cs"/>
                      </a:endParaRPr>
                    </a:p>
                  </a:txBody>
                  <a:tcPr marT="45726" marB="45726"/>
                </a:tc>
                <a:extLst>
                  <a:ext uri="{0D108BD9-81ED-4DB2-BD59-A6C34878D82A}">
                    <a16:rowId xmlns:a16="http://schemas.microsoft.com/office/drawing/2014/main" val="10004"/>
                  </a:ext>
                </a:extLst>
              </a:tr>
              <a:tr h="380008">
                <a:tc gridSpan="3">
                  <a:txBody>
                    <a:bodyPr/>
                    <a:lstStyle/>
                    <a:p>
                      <a:pPr algn="ctr">
                        <a:buFont typeface="Arial" pitchFamily="34" charset="0"/>
                        <a:buNone/>
                      </a:pPr>
                      <a:r>
                        <a:rPr kumimoji="0" lang="en-GB" sz="1800" b="1" i="0" kern="1200" dirty="0">
                          <a:solidFill>
                            <a:schemeClr val="dk1"/>
                          </a:solidFill>
                          <a:latin typeface="Century Gothic" pitchFamily="34" charset="0"/>
                          <a:ea typeface="+mn-ea"/>
                          <a:cs typeface="+mn-cs"/>
                        </a:rPr>
                        <a:t>Year 4 (Challenging)</a:t>
                      </a:r>
                    </a:p>
                  </a:txBody>
                  <a:tcPr marT="45726" marB="45726" anchor="ctr"/>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5"/>
                  </a:ext>
                </a:extLst>
              </a:tr>
              <a:tr h="380008">
                <a:tc grid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200" dirty="0">
                          <a:solidFill>
                            <a:schemeClr val="dk1"/>
                          </a:solidFill>
                          <a:effectLst/>
                          <a:latin typeface="Century Gothic" pitchFamily="34" charset="0"/>
                          <a:ea typeface="+mn-ea"/>
                          <a:cs typeface="+mn-cs"/>
                        </a:rPr>
                        <a:t>Can</a:t>
                      </a:r>
                      <a:r>
                        <a:rPr lang="en-US" sz="1100" kern="1200" baseline="0" dirty="0">
                          <a:solidFill>
                            <a:schemeClr val="dk1"/>
                          </a:solidFill>
                          <a:effectLst/>
                          <a:latin typeface="Century Gothic" pitchFamily="34" charset="0"/>
                          <a:ea typeface="+mn-ea"/>
                          <a:cs typeface="+mn-cs"/>
                        </a:rPr>
                        <a:t> they u</a:t>
                      </a:r>
                      <a:r>
                        <a:rPr lang="en-US" sz="1100" kern="1200" dirty="0">
                          <a:solidFill>
                            <a:schemeClr val="dk1"/>
                          </a:solidFill>
                          <a:effectLst/>
                          <a:latin typeface="Century Gothic" pitchFamily="34" charset="0"/>
                          <a:ea typeface="+mn-ea"/>
                          <a:cs typeface="+mn-cs"/>
                        </a:rPr>
                        <a:t>se photo editing software to crop photographs and add effects?</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copy and paste the graph/bar chart and use it in a WP document?</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use animation in their presentation? </a:t>
                      </a:r>
                    </a:p>
                  </a:txBody>
                  <a:tcPr marT="45726" marB="45726"/>
                </a:tc>
                <a:tc hMerge="1">
                  <a:txBody>
                    <a:bodyPr/>
                    <a:lstStyle/>
                    <a:p>
                      <a:endParaRPr lang="en-GB" dirty="0"/>
                    </a:p>
                  </a:txBody>
                  <a:tcPr marT="45726" marB="45726"/>
                </a:tc>
                <a:tc hMerge="1">
                  <a:txBody>
                    <a:bodyPr/>
                    <a:lstStyle/>
                    <a:p>
                      <a:endParaRPr lang="en-GB" dirty="0"/>
                    </a:p>
                  </a:txBody>
                  <a:tcPr marT="45726" marB="45726"/>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8DFF851D-600C-4836-8A63-FF66BEA05B4E}" type="slidenum">
              <a:rPr lang="en-GB"/>
              <a:pPr>
                <a:defRPr/>
              </a:pPr>
              <a:t>9</a:t>
            </a:fld>
            <a:endParaRPr lang="en-GB" dirty="0"/>
          </a:p>
        </p:txBody>
      </p:sp>
      <p:sp>
        <p:nvSpPr>
          <p:cNvPr id="2" name="Footer Placeholder 1">
            <a:extLst>
              <a:ext uri="{FF2B5EF4-FFF2-40B4-BE49-F238E27FC236}">
                <a16:creationId xmlns:a16="http://schemas.microsoft.com/office/drawing/2014/main" id="{7485A285-C2E7-4B42-90F8-E9192A080A36}"/>
              </a:ext>
            </a:extLst>
          </p:cNvPr>
          <p:cNvSpPr>
            <a:spLocks noGrp="1"/>
          </p:cNvSpPr>
          <p:nvPr>
            <p:ph type="ftr" sz="quarter" idx="11"/>
          </p:nvPr>
        </p:nvSpPr>
        <p:spPr/>
        <p:txBody>
          <a:bodyPr/>
          <a:lstStyle/>
          <a:p>
            <a:r>
              <a:rPr lang="en-GB" smtClean="0"/>
              <a:t>© Focus Education (UK) Ltd</a:t>
            </a:r>
            <a:endParaRPr lang="en-GB" dirty="0"/>
          </a:p>
        </p:txBody>
      </p:sp>
    </p:spTree>
    <p:extLst>
      <p:ext uri="{BB962C8B-B14F-4D97-AF65-F5344CB8AC3E}">
        <p14:creationId xmlns:p14="http://schemas.microsoft.com/office/powerpoint/2010/main" val="2941871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6709</TotalTime>
  <Words>3960</Words>
  <Application>Microsoft Office PowerPoint</Application>
  <PresentationFormat>On-screen Show (4:3)</PresentationFormat>
  <Paragraphs>370</Paragraphs>
  <Slides>13</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Aldhabi</vt:lpstr>
      <vt:lpstr>Arial</vt:lpstr>
      <vt:lpstr>Calibri</vt:lpstr>
      <vt:lpstr>Calibri Light</vt:lpstr>
      <vt:lpstr>Century Gothic</vt:lpstr>
      <vt:lpstr>Comic Sans MS</vt:lpstr>
      <vt:lpstr>Lucida Sans Unicode</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Geography</dc:title>
  <dc:creator>Tim Nelson</dc:creator>
  <cp:lastModifiedBy>Rudd, Sarah</cp:lastModifiedBy>
  <cp:revision>41</cp:revision>
  <dcterms:created xsi:type="dcterms:W3CDTF">2019-05-08T10:59:27Z</dcterms:created>
  <dcterms:modified xsi:type="dcterms:W3CDTF">2019-11-29T09:16:03Z</dcterms:modified>
</cp:coreProperties>
</file>