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
  </p:notesMasterIdLst>
  <p:sldIdLst>
    <p:sldId id="409" r:id="rId2"/>
    <p:sldId id="407" r:id="rId3"/>
    <p:sldId id="408" r:id="rId4"/>
    <p:sldId id="410" r:id="rId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0269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897" autoAdjust="0"/>
    <p:restoredTop sz="94660"/>
  </p:normalViewPr>
  <p:slideViewPr>
    <p:cSldViewPr snapToGrid="0">
      <p:cViewPr varScale="1">
        <p:scale>
          <a:sx n="73" d="100"/>
          <a:sy n="73" d="100"/>
        </p:scale>
        <p:origin x="48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E6E5502-AA08-4CF5-82E2-BC309D7688C1}" type="datetimeFigureOut">
              <a:rPr lang="en-GB" smtClean="0"/>
              <a:t>13/11/2019</a:t>
            </a:fld>
            <a:endParaRPr lang="en-GB"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0AA5C2A-F50E-498B-8416-1DAB4A761A84}" type="slidenum">
              <a:rPr lang="en-GB" smtClean="0"/>
              <a:t>‹#›</a:t>
            </a:fld>
            <a:endParaRPr lang="en-GB" dirty="0"/>
          </a:p>
        </p:txBody>
      </p:sp>
    </p:spTree>
    <p:extLst>
      <p:ext uri="{BB962C8B-B14F-4D97-AF65-F5344CB8AC3E}">
        <p14:creationId xmlns:p14="http://schemas.microsoft.com/office/powerpoint/2010/main" val="41580120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285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285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080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774F14F-97D4-4C9D-A3A2-C4B6BCFD51DC}" type="slidenum">
              <a:rPr lang="en-GB" smtClean="0"/>
              <a:pPr fontAlgn="base">
                <a:spcBef>
                  <a:spcPct val="0"/>
                </a:spcBef>
                <a:spcAft>
                  <a:spcPct val="0"/>
                </a:spcAft>
                <a:defRPr/>
              </a:pPr>
              <a:t>2</a:t>
            </a:fld>
            <a:endParaRPr lang="en-GB" dirty="0"/>
          </a:p>
        </p:txBody>
      </p:sp>
    </p:spTree>
    <p:extLst>
      <p:ext uri="{BB962C8B-B14F-4D97-AF65-F5344CB8AC3E}">
        <p14:creationId xmlns:p14="http://schemas.microsoft.com/office/powerpoint/2010/main" val="245860279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387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387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182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45E57B3-B98C-45F1-B16E-BBC54D0F6FFB}" type="slidenum">
              <a:rPr lang="en-GB" smtClean="0"/>
              <a:pPr fontAlgn="base">
                <a:spcBef>
                  <a:spcPct val="0"/>
                </a:spcBef>
                <a:spcAft>
                  <a:spcPct val="0"/>
                </a:spcAft>
                <a:defRPr/>
              </a:pPr>
              <a:t>3</a:t>
            </a:fld>
            <a:endParaRPr lang="en-GB" dirty="0"/>
          </a:p>
        </p:txBody>
      </p:sp>
    </p:spTree>
    <p:extLst>
      <p:ext uri="{BB962C8B-B14F-4D97-AF65-F5344CB8AC3E}">
        <p14:creationId xmlns:p14="http://schemas.microsoft.com/office/powerpoint/2010/main" val="18808684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4898"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648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dirty="0"/>
          </a:p>
        </p:txBody>
      </p:sp>
      <p:sp>
        <p:nvSpPr>
          <p:cNvPr id="462852"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01BDDF8-9CAF-4184-8CF7-7E6E6E76A38D}" type="slidenum">
              <a:rPr lang="en-GB" smtClean="0"/>
              <a:pPr fontAlgn="base">
                <a:spcBef>
                  <a:spcPct val="0"/>
                </a:spcBef>
                <a:spcAft>
                  <a:spcPct val="0"/>
                </a:spcAft>
                <a:defRPr/>
              </a:pPr>
              <a:t>4</a:t>
            </a:fld>
            <a:endParaRPr lang="en-GB" dirty="0"/>
          </a:p>
        </p:txBody>
      </p:sp>
    </p:spTree>
    <p:extLst>
      <p:ext uri="{BB962C8B-B14F-4D97-AF65-F5344CB8AC3E}">
        <p14:creationId xmlns:p14="http://schemas.microsoft.com/office/powerpoint/2010/main" val="13313630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7E904D4-5B52-49E1-827B-BF827D74A67F}" type="datetime1">
              <a:rPr lang="en-GB" smtClean="0"/>
              <a:t>13/11/2019</a:t>
            </a:fld>
            <a:endParaRPr lang="en-GB"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41738469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A4C441D6-90E0-4338-BB44-411EEF48A888}" type="datetime1">
              <a:rPr lang="en-GB" smtClean="0"/>
              <a:t>13/11/2019</a:t>
            </a:fld>
            <a:endParaRPr lang="en-GB" dirty="0"/>
          </a:p>
        </p:txBody>
      </p:sp>
      <p:sp>
        <p:nvSpPr>
          <p:cNvPr id="5" name="Footer Placeholder 4"/>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6" name="Slide Number Placeholder 5"/>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753054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BA6C30-3FAD-40F3-8B0C-CFD36B5376AE}" type="datetime1">
              <a:rPr lang="en-GB" smtClean="0"/>
              <a:t>13/11/2019</a:t>
            </a:fld>
            <a:endParaRPr lang="en-GB" dirty="0"/>
          </a:p>
        </p:txBody>
      </p:sp>
      <p:sp>
        <p:nvSpPr>
          <p:cNvPr id="3" name="Footer Placeholder 2"/>
          <p:cNvSpPr>
            <a:spLocks noGrp="1"/>
          </p:cNvSpPr>
          <p:nvPr>
            <p:ph type="ftr" sz="quarter" idx="11"/>
          </p:nvPr>
        </p:nvSpPr>
        <p:spPr/>
        <p:txBody>
          <a:bodyPr/>
          <a:lstStyle>
            <a:lvl1pPr>
              <a:defRPr sz="1000"/>
            </a:lvl1pPr>
          </a:lstStyle>
          <a:p>
            <a:r>
              <a:rPr lang="en-GB" dirty="0" smtClean="0"/>
              <a:t>(c) Focus Education (UK) Ltd</a:t>
            </a:r>
            <a:endParaRPr lang="en-GB" dirty="0"/>
          </a:p>
        </p:txBody>
      </p:sp>
      <p:sp>
        <p:nvSpPr>
          <p:cNvPr id="4" name="Slide Number Placeholder 3"/>
          <p:cNvSpPr>
            <a:spLocks noGrp="1"/>
          </p:cNvSpPr>
          <p:nvPr>
            <p:ph type="sldNum" sz="quarter" idx="12"/>
          </p:nvPr>
        </p:nvSpPr>
        <p:spPr/>
        <p:txBody>
          <a:bodyPr/>
          <a:lstStyle>
            <a:lvl1pPr>
              <a:defRPr sz="1000"/>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12467913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33200B6-D723-4337-BC95-2FA6DC976C89}" type="datetime1">
              <a:rPr lang="en-GB" smtClean="0"/>
              <a:t>13/11/2019</a:t>
            </a:fld>
            <a:endParaRPr lang="en-GB"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latin typeface="Century Gothic" panose="020B0502020202020204" pitchFamily="34" charset="0"/>
              </a:defRPr>
            </a:lvl1pPr>
          </a:lstStyle>
          <a:p>
            <a:r>
              <a:rPr lang="en-GB" smtClean="0"/>
              <a:t>(c) Focus Education (UK) Ltd</a:t>
            </a:r>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latin typeface="Century Gothic" panose="020B0502020202020204" pitchFamily="34" charset="0"/>
              </a:defRPr>
            </a:lvl1pPr>
          </a:lstStyle>
          <a:p>
            <a:fld id="{63AE8FA3-EEAC-4A69-A937-97D55627DA92}" type="slidenum">
              <a:rPr lang="en-GB" smtClean="0"/>
              <a:pPr/>
              <a:t>‹#›</a:t>
            </a:fld>
            <a:endParaRPr lang="en-GB" dirty="0"/>
          </a:p>
        </p:txBody>
      </p:sp>
    </p:spTree>
    <p:extLst>
      <p:ext uri="{BB962C8B-B14F-4D97-AF65-F5344CB8AC3E}">
        <p14:creationId xmlns:p14="http://schemas.microsoft.com/office/powerpoint/2010/main" val="363962869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7" r:id="rId3"/>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fld id="{12100C0E-1788-4A63-9571-481C82D2EE8D}" type="slidenum">
              <a:rPr lang="en-US" smtClean="0"/>
              <a:pPr/>
              <a:t>1</a:t>
            </a:fld>
            <a:endParaRPr lang="en-US" dirty="0"/>
          </a:p>
        </p:txBody>
      </p:sp>
      <p:sp>
        <p:nvSpPr>
          <p:cNvPr id="5" name="TextBox 4"/>
          <p:cNvSpPr txBox="1"/>
          <p:nvPr/>
        </p:nvSpPr>
        <p:spPr>
          <a:xfrm>
            <a:off x="271314" y="400050"/>
            <a:ext cx="7628641" cy="5693866"/>
          </a:xfrm>
          <a:prstGeom prst="rect">
            <a:avLst/>
          </a:prstGeom>
          <a:noFill/>
        </p:spPr>
        <p:txBody>
          <a:bodyPr wrap="square" rtlCol="0">
            <a:spAutoFit/>
          </a:bodyPr>
          <a:lstStyle/>
          <a:p>
            <a:r>
              <a:rPr lang="en-GB" sz="1300" b="1" dirty="0">
                <a:latin typeface="Century Gothic" panose="020B0502020202020204" pitchFamily="34" charset="0"/>
              </a:rPr>
              <a:t>What the national curriculum </a:t>
            </a:r>
          </a:p>
          <a:p>
            <a:r>
              <a:rPr lang="en-GB" sz="1300" b="1" dirty="0">
                <a:latin typeface="Century Gothic" panose="020B0502020202020204" pitchFamily="34" charset="0"/>
              </a:rPr>
              <a:t>requires in foreign language at key stage 2</a:t>
            </a:r>
          </a:p>
          <a:p>
            <a:endParaRPr lang="en-GB" sz="1300" dirty="0">
              <a:latin typeface="Century Gothic" panose="020B0502020202020204" pitchFamily="34" charset="0"/>
            </a:endParaRPr>
          </a:p>
          <a:p>
            <a:r>
              <a:rPr lang="en-GB" sz="1300" dirty="0">
                <a:latin typeface="Century Gothic" panose="020B0502020202020204" pitchFamily="34" charset="0"/>
              </a:rPr>
              <a:t>Pupils should be taught to: </a:t>
            </a:r>
          </a:p>
          <a:p>
            <a:endParaRPr lang="en-GB" sz="1300" dirty="0">
              <a:latin typeface="Century Gothic" panose="020B0502020202020204" pitchFamily="34" charset="0"/>
            </a:endParaRPr>
          </a:p>
          <a:p>
            <a:pPr marL="214313" indent="-214313">
              <a:buFont typeface="Arial" panose="020B0604020202020204" pitchFamily="34" charset="0"/>
              <a:buChar char="•"/>
            </a:pPr>
            <a:r>
              <a:rPr lang="en-GB" sz="1300" dirty="0">
                <a:latin typeface="Century Gothic" panose="020B0502020202020204" pitchFamily="34" charset="0"/>
              </a:rPr>
              <a:t>listen attentively to spoken language and show understanding by joining in and responding </a:t>
            </a:r>
          </a:p>
          <a:p>
            <a:pPr marL="214313" indent="-214313">
              <a:buFont typeface="Arial" panose="020B0604020202020204" pitchFamily="34" charset="0"/>
              <a:buChar char="•"/>
            </a:pPr>
            <a:r>
              <a:rPr lang="en-GB" sz="1300" dirty="0">
                <a:latin typeface="Century Gothic" panose="020B0502020202020204" pitchFamily="34" charset="0"/>
              </a:rPr>
              <a:t>explore the patterns and sounds of language through songs and rhymes and link the spelling, sound and meaning of words </a:t>
            </a:r>
          </a:p>
          <a:p>
            <a:pPr marL="214313" indent="-214313">
              <a:buFont typeface="Arial" panose="020B0604020202020204" pitchFamily="34" charset="0"/>
              <a:buChar char="•"/>
            </a:pPr>
            <a:r>
              <a:rPr lang="en-GB" sz="1300" dirty="0">
                <a:latin typeface="Century Gothic" panose="020B0502020202020204" pitchFamily="34" charset="0"/>
              </a:rPr>
              <a:t>engage in conversations; ask and answer questions; express opinions and respond to those of others; seek clarification and help* </a:t>
            </a:r>
          </a:p>
          <a:p>
            <a:pPr marL="214313" indent="-214313">
              <a:buFont typeface="Arial" panose="020B0604020202020204" pitchFamily="34" charset="0"/>
              <a:buChar char="•"/>
            </a:pPr>
            <a:r>
              <a:rPr lang="en-GB" sz="1300" dirty="0">
                <a:latin typeface="Century Gothic" panose="020B0502020202020204" pitchFamily="34" charset="0"/>
              </a:rPr>
              <a:t>speak in sentences, using familiar vocabulary, phrases and basic language structures </a:t>
            </a:r>
          </a:p>
          <a:p>
            <a:pPr marL="214313" indent="-214313">
              <a:buFont typeface="Arial" panose="020B0604020202020204" pitchFamily="34" charset="0"/>
              <a:buChar char="•"/>
            </a:pPr>
            <a:r>
              <a:rPr lang="en-GB" sz="1300" dirty="0">
                <a:latin typeface="Century Gothic" panose="020B0502020202020204" pitchFamily="34" charset="0"/>
              </a:rPr>
              <a:t>develop accurate pronunciation and intonation so that others understand when they are reading aloud or using familiar words and phrases* </a:t>
            </a:r>
          </a:p>
          <a:p>
            <a:pPr marL="214313" indent="-214313">
              <a:buFont typeface="Arial" panose="020B0604020202020204" pitchFamily="34" charset="0"/>
              <a:buChar char="•"/>
            </a:pPr>
            <a:r>
              <a:rPr lang="en-GB" sz="1300" dirty="0">
                <a:latin typeface="Century Gothic" panose="020B0502020202020204" pitchFamily="34" charset="0"/>
              </a:rPr>
              <a:t>present ideas and information orally to a range of audiences* </a:t>
            </a:r>
          </a:p>
          <a:p>
            <a:pPr marL="214313" indent="-214313">
              <a:buFont typeface="Arial" panose="020B0604020202020204" pitchFamily="34" charset="0"/>
              <a:buChar char="•"/>
            </a:pPr>
            <a:r>
              <a:rPr lang="en-GB" sz="1300" dirty="0">
                <a:latin typeface="Century Gothic" panose="020B0502020202020204" pitchFamily="34" charset="0"/>
              </a:rPr>
              <a:t>read carefully and show understanding of words, phrases and simple writing </a:t>
            </a:r>
          </a:p>
          <a:p>
            <a:pPr marL="214313" indent="-214313">
              <a:buFont typeface="Arial" panose="020B0604020202020204" pitchFamily="34" charset="0"/>
              <a:buChar char="•"/>
            </a:pPr>
            <a:r>
              <a:rPr lang="en-GB" sz="1300" dirty="0">
                <a:latin typeface="Century Gothic" panose="020B0502020202020204" pitchFamily="34" charset="0"/>
              </a:rPr>
              <a:t>appreciate stories, songs, poems and rhymes in the language </a:t>
            </a:r>
          </a:p>
          <a:p>
            <a:pPr marL="214313" indent="-214313">
              <a:buFont typeface="Arial" panose="020B0604020202020204" pitchFamily="34" charset="0"/>
              <a:buChar char="•"/>
            </a:pPr>
            <a:r>
              <a:rPr lang="en-GB" sz="1300" dirty="0">
                <a:latin typeface="Century Gothic" panose="020B0502020202020204" pitchFamily="34" charset="0"/>
              </a:rPr>
              <a:t>broaden their vocabulary and develop their ability to understand new words that are introduced into familiar written material, including through using a dictionary </a:t>
            </a:r>
          </a:p>
          <a:p>
            <a:pPr marL="214313" indent="-214313">
              <a:buFont typeface="Arial" panose="020B0604020202020204" pitchFamily="34" charset="0"/>
              <a:buChar char="•"/>
            </a:pPr>
            <a:r>
              <a:rPr lang="en-GB" sz="1300" dirty="0">
                <a:latin typeface="Century Gothic" panose="020B0502020202020204" pitchFamily="34" charset="0"/>
              </a:rPr>
              <a:t>write phrases from memory, and adapt these to create new sentences, to express ideas clearly </a:t>
            </a:r>
          </a:p>
          <a:p>
            <a:pPr marL="214313" indent="-214313">
              <a:buFont typeface="Arial" panose="020B0604020202020204" pitchFamily="34" charset="0"/>
              <a:buChar char="•"/>
            </a:pPr>
            <a:r>
              <a:rPr lang="en-GB" sz="1300" dirty="0">
                <a:latin typeface="Century Gothic" panose="020B0502020202020204" pitchFamily="34" charset="0"/>
              </a:rPr>
              <a:t>describe people, places, things and actions orally* and in writing </a:t>
            </a:r>
          </a:p>
          <a:p>
            <a:pPr marL="214313" indent="-214313">
              <a:buFont typeface="Arial" panose="020B0604020202020204" pitchFamily="34" charset="0"/>
              <a:buChar char="•"/>
            </a:pPr>
            <a:r>
              <a:rPr lang="en-GB" sz="1300" dirty="0">
                <a:latin typeface="Century Gothic" panose="020B0502020202020204" pitchFamily="34" charset="0"/>
              </a:rPr>
              <a:t>understand basic grammar appropriate to the language being studied, including (where relevant): feminine, masculine and neuter forms and the conjugation of high-frequency verbs; key features and patterns of the language; how to apply these, for instance, to build sentences; and how these differ from or are similar to English</a:t>
            </a:r>
          </a:p>
          <a:p>
            <a:endParaRPr lang="en-GB" sz="1300" dirty="0">
              <a:latin typeface="Century Gothic" panose="020B0502020202020204" pitchFamily="34" charset="0"/>
            </a:endParaRPr>
          </a:p>
          <a:p>
            <a:r>
              <a:rPr lang="en-GB" sz="1300" dirty="0">
                <a:latin typeface="Century Gothic" panose="020B0502020202020204" pitchFamily="34" charset="0"/>
              </a:rPr>
              <a:t>The starred (*) content above will not be applicable to ancient languages. </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l="2550"/>
          <a:stretch/>
        </p:blipFill>
        <p:spPr>
          <a:xfrm>
            <a:off x="5592447" y="487248"/>
            <a:ext cx="2220013" cy="239201"/>
          </a:xfrm>
          <a:prstGeom prst="rect">
            <a:avLst/>
          </a:prstGeom>
        </p:spPr>
      </p:pic>
      <p:sp>
        <p:nvSpPr>
          <p:cNvPr id="8" name="Right Bracket 7"/>
          <p:cNvSpPr/>
          <p:nvPr/>
        </p:nvSpPr>
        <p:spPr>
          <a:xfrm>
            <a:off x="7899955" y="1244338"/>
            <a:ext cx="87496" cy="4849577"/>
          </a:xfrm>
          <a:prstGeom prst="rightBracket">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GB" sz="1350" dirty="0"/>
          </a:p>
        </p:txBody>
      </p:sp>
      <p:sp>
        <p:nvSpPr>
          <p:cNvPr id="9" name="TextBox 8"/>
          <p:cNvSpPr txBox="1"/>
          <p:nvPr/>
        </p:nvSpPr>
        <p:spPr>
          <a:xfrm>
            <a:off x="7989022" y="3657600"/>
            <a:ext cx="1006310" cy="253916"/>
          </a:xfrm>
          <a:prstGeom prst="rect">
            <a:avLst/>
          </a:prstGeom>
          <a:noFill/>
        </p:spPr>
        <p:txBody>
          <a:bodyPr wrap="square" rtlCol="0">
            <a:spAutoFit/>
          </a:bodyPr>
          <a:lstStyle/>
          <a:p>
            <a:r>
              <a:rPr lang="en-GB" sz="1050" dirty="0">
                <a:latin typeface="Century Gothic" panose="020B0502020202020204" pitchFamily="34" charset="0"/>
              </a:rPr>
              <a:t>Key Stage 2</a:t>
            </a:r>
          </a:p>
        </p:txBody>
      </p:sp>
      <p:sp>
        <p:nvSpPr>
          <p:cNvPr id="2" name="Footer Placeholder 1">
            <a:extLst>
              <a:ext uri="{FF2B5EF4-FFF2-40B4-BE49-F238E27FC236}">
                <a16:creationId xmlns:a16="http://schemas.microsoft.com/office/drawing/2014/main" id="{AFDC1669-1DC6-4962-88C9-93391A2DC57A}"/>
              </a:ext>
            </a:extLst>
          </p:cNvPr>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6712949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01728AAA-4D80-44A5-B4D5-CBB59BA41CAF}" type="slidenum">
              <a:rPr lang="en-GB"/>
              <a:pPr>
                <a:defRPr/>
              </a:pPr>
              <a:t>2</a:t>
            </a:fld>
            <a:endParaRPr lang="en-GB" dirty="0"/>
          </a:p>
        </p:txBody>
      </p:sp>
      <p:graphicFrame>
        <p:nvGraphicFramePr>
          <p:cNvPr id="6" name="Content Placeholder 5"/>
          <p:cNvGraphicFramePr>
            <a:graphicFrameLocks noGrp="1"/>
          </p:cNvGraphicFramePr>
          <p:nvPr>
            <p:ph sz="quarter" idx="1"/>
            <p:extLst>
              <p:ext uri="{D42A27DB-BD31-4B8C-83A1-F6EECF244321}">
                <p14:modId xmlns:p14="http://schemas.microsoft.com/office/powerpoint/2010/main" val="798283015"/>
              </p:ext>
            </p:extLst>
          </p:nvPr>
        </p:nvGraphicFramePr>
        <p:xfrm>
          <a:off x="507206" y="260648"/>
          <a:ext cx="8129588" cy="6009528"/>
        </p:xfrm>
        <a:graphic>
          <a:graphicData uri="http://schemas.openxmlformats.org/drawingml/2006/table">
            <a:tbl>
              <a:tblPr firstRow="1" bandRow="1">
                <a:tableStyleId>{5C22544A-7EE6-4342-B048-85BDC9FD1C3A}</a:tableStyleId>
              </a:tblPr>
              <a:tblGrid>
                <a:gridCol w="2032397">
                  <a:extLst>
                    <a:ext uri="{9D8B030D-6E8A-4147-A177-3AD203B41FA5}">
                      <a16:colId xmlns:a16="http://schemas.microsoft.com/office/drawing/2014/main" val="20000"/>
                    </a:ext>
                  </a:extLst>
                </a:gridCol>
                <a:gridCol w="2032397">
                  <a:extLst>
                    <a:ext uri="{9D8B030D-6E8A-4147-A177-3AD203B41FA5}">
                      <a16:colId xmlns:a16="http://schemas.microsoft.com/office/drawing/2014/main" val="20001"/>
                    </a:ext>
                  </a:extLst>
                </a:gridCol>
                <a:gridCol w="2032397">
                  <a:extLst>
                    <a:ext uri="{9D8B030D-6E8A-4147-A177-3AD203B41FA5}">
                      <a16:colId xmlns:a16="http://schemas.microsoft.com/office/drawing/2014/main" val="20002"/>
                    </a:ext>
                  </a:extLst>
                </a:gridCol>
                <a:gridCol w="2032397">
                  <a:extLst>
                    <a:ext uri="{9D8B030D-6E8A-4147-A177-3AD203B41FA5}">
                      <a16:colId xmlns:a16="http://schemas.microsoft.com/office/drawing/2014/main" val="20003"/>
                    </a:ext>
                  </a:extLst>
                </a:gridCol>
              </a:tblGrid>
              <a:tr h="396209">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Foreign Languages</a:t>
                      </a:r>
                      <a:endParaRPr lang="en-GB" sz="2000" b="1" dirty="0">
                        <a:solidFill>
                          <a:schemeClr val="bg1"/>
                        </a:solidFill>
                        <a:latin typeface="Century Gothic" pitchFamily="34" charset="0"/>
                      </a:endParaRPr>
                    </a:p>
                  </a:txBody>
                  <a:tcPr marT="45711" marB="45711"/>
                </a:tc>
                <a:tc hMerge="1">
                  <a:txBody>
                    <a:bodyPr/>
                    <a:lstStyle/>
                    <a:p>
                      <a:endParaRPr lang="en-GB"/>
                    </a:p>
                  </a:txBody>
                  <a:tcPr/>
                </a:tc>
                <a:tc hMerge="1">
                  <a:txBody>
                    <a:bodyPr/>
                    <a:lstStyle/>
                    <a:p>
                      <a:endParaRPr lang="en-GB"/>
                    </a:p>
                  </a:txBody>
                  <a:tcPr/>
                </a:tc>
                <a:tc hMerge="1">
                  <a:txBody>
                    <a:bodyPr/>
                    <a:lstStyle/>
                    <a:p>
                      <a:pPr algn="ctr"/>
                      <a:endParaRPr lang="en-GB" sz="2000" dirty="0">
                        <a:latin typeface="Century Gothic" pitchFamily="34" charset="0"/>
                      </a:endParaRPr>
                    </a:p>
                  </a:txBody>
                  <a:tcPr/>
                </a:tc>
                <a:extLst>
                  <a:ext uri="{0D108BD9-81ED-4DB2-BD59-A6C34878D82A}">
                    <a16:rowId xmlns:a16="http://schemas.microsoft.com/office/drawing/2014/main" val="10000"/>
                  </a:ext>
                </a:extLst>
              </a:tr>
              <a:tr h="370764">
                <a:tc gridSpan="4">
                  <a:txBody>
                    <a:bodyPr/>
                    <a:lstStyle/>
                    <a:p>
                      <a:pPr algn="ctr"/>
                      <a:r>
                        <a:rPr lang="en-GB" sz="1800" b="1" dirty="0">
                          <a:latin typeface="Century Gothic" pitchFamily="34" charset="0"/>
                        </a:rPr>
                        <a:t>Years 3 and 4</a:t>
                      </a:r>
                    </a:p>
                  </a:txBody>
                  <a:tcPr marT="45711" marB="45711"/>
                </a:tc>
                <a:tc hMerge="1">
                  <a:txBody>
                    <a:bodyPr/>
                    <a:lstStyle/>
                    <a:p>
                      <a:endParaRPr lang="en-GB"/>
                    </a:p>
                  </a:txBody>
                  <a:tcPr/>
                </a:tc>
                <a:tc hMerge="1">
                  <a:txBody>
                    <a:bodyPr/>
                    <a:lstStyle/>
                    <a:p>
                      <a:endParaRPr lang="en-GB"/>
                    </a:p>
                  </a:txBody>
                  <a:tcPr/>
                </a:tc>
                <a:tc hMerge="1">
                  <a:txBody>
                    <a:bodyPr/>
                    <a:lstStyle/>
                    <a:p>
                      <a:pPr algn="ctr"/>
                      <a:endParaRPr lang="en-GB" b="1" dirty="0">
                        <a:latin typeface="Century Gothic" pitchFamily="34" charset="0"/>
                      </a:endParaRPr>
                    </a:p>
                  </a:txBody>
                  <a:tcPr/>
                </a:tc>
                <a:extLst>
                  <a:ext uri="{0D108BD9-81ED-4DB2-BD59-A6C34878D82A}">
                    <a16:rowId xmlns:a16="http://schemas.microsoft.com/office/drawing/2014/main" val="10001"/>
                  </a:ext>
                </a:extLst>
              </a:tr>
              <a:tr h="426702">
                <a:tc>
                  <a:txBody>
                    <a:bodyPr/>
                    <a:lstStyle/>
                    <a:p>
                      <a:pPr algn="ctr">
                        <a:spcAft>
                          <a:spcPts val="0"/>
                        </a:spcAft>
                      </a:pPr>
                      <a:r>
                        <a:rPr lang="en-GB" sz="1400" b="1" dirty="0">
                          <a:latin typeface="Century Gothic" pitchFamily="34" charset="0"/>
                          <a:ea typeface="Times New Roman"/>
                          <a:cs typeface="Times New Roman"/>
                        </a:rPr>
                        <a:t>Listening and responding </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Speaking </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Reading and responding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Writing </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4145088">
                <a:tc>
                  <a:txBody>
                    <a:bodyPr/>
                    <a:lstStyle/>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Do they understand short passages made up of familiar language? </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Do they understand instructions, messages and dialogues within short passages?</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identify and note the main points and give a personal response on a passage?</a:t>
                      </a: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r>
                        <a:rPr kumimoji="0" lang="en-GB" sz="1100" i="1" kern="1200" dirty="0">
                          <a:solidFill>
                            <a:schemeClr val="dk1"/>
                          </a:solidFill>
                          <a:latin typeface="Century Gothic" pitchFamily="34" charset="0"/>
                          <a:ea typeface="+mn-ea"/>
                          <a:cs typeface="+mn-cs"/>
                        </a:rPr>
                        <a:t>Spoken at near normal speed with no interference. May need short sections repeated.</a:t>
                      </a:r>
                      <a:endParaRPr lang="en-GB" sz="1100" dirty="0">
                        <a:latin typeface="Century Gothic" pitchFamily="34" charset="0"/>
                      </a:endParaRPr>
                    </a:p>
                  </a:txBody>
                  <a:tcPr marT="45711" marB="45711"/>
                </a:tc>
                <a:tc>
                  <a:txBody>
                    <a:bodyPr/>
                    <a:lstStyle/>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have a short conversation where they are saying 2-3 things?</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use short phrases to give a personal response?</a:t>
                      </a: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r>
                        <a:rPr kumimoji="0" lang="en-GB" sz="1100" i="1" kern="1200" dirty="0">
                          <a:solidFill>
                            <a:schemeClr val="dk1"/>
                          </a:solidFill>
                          <a:latin typeface="Century Gothic" pitchFamily="34" charset="0"/>
                          <a:ea typeface="+mn-ea"/>
                          <a:cs typeface="+mn-cs"/>
                        </a:rPr>
                        <a:t>Although they use mainly memorised language, they occasionally substitute items of vocabulary to vary the questions or statements.</a:t>
                      </a:r>
                      <a:endParaRPr lang="en-GB" sz="1100" dirty="0">
                        <a:latin typeface="Century Gothic" pitchFamily="34" charset="0"/>
                      </a:endParaRPr>
                    </a:p>
                  </a:txBody>
                  <a:tcPr marT="45711" marB="45711"/>
                </a:tc>
                <a:tc>
                  <a:txBody>
                    <a:bodyPr/>
                    <a:lstStyle/>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read and understand short texts using familiar language?</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identify and note the main points and give a personal response?</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read independently?</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use a bilingual dictionary or glossary to look up new words?</a:t>
                      </a:r>
                    </a:p>
                  </a:txBody>
                  <a:tcPr marT="45711" marB="45711"/>
                </a:tc>
                <a:tc>
                  <a:txBody>
                    <a:bodyPr/>
                    <a:lstStyle/>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write 2-3 short sentences on &lt;a familiar topic&gt;?</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say what they like and dislike about &lt;a familiar topic&gt;?</a:t>
                      </a: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r>
                        <a:rPr kumimoji="0" lang="en-GB" sz="1100" i="1" kern="1200" dirty="0">
                          <a:solidFill>
                            <a:schemeClr val="dk1"/>
                          </a:solidFill>
                          <a:latin typeface="Century Gothic" pitchFamily="34" charset="0"/>
                          <a:ea typeface="+mn-ea"/>
                          <a:cs typeface="+mn-cs"/>
                        </a:rPr>
                        <a:t>They write short phrases from memory and their spelling is readily understandable</a:t>
                      </a:r>
                      <a:r>
                        <a:rPr kumimoji="0" lang="en-GB" sz="1400" i="1" kern="1200" dirty="0">
                          <a:solidFill>
                            <a:schemeClr val="dk1"/>
                          </a:solidFill>
                          <a:latin typeface="Century Gothic" pitchFamily="34" charset="0"/>
                          <a:ea typeface="+mn-ea"/>
                          <a:cs typeface="+mn-cs"/>
                        </a:rPr>
                        <a:t>.</a:t>
                      </a:r>
                      <a:endParaRPr kumimoji="0" lang="en-GB" sz="1400" kern="1200" dirty="0">
                        <a:solidFill>
                          <a:schemeClr val="dk1"/>
                        </a:solidFill>
                        <a:latin typeface="Century Gothic" pitchFamily="34" charset="0"/>
                        <a:ea typeface="+mn-ea"/>
                        <a:cs typeface="+mn-cs"/>
                      </a:endParaRPr>
                    </a:p>
                    <a:p>
                      <a:pPr marL="172800" indent="-172800">
                        <a:buFont typeface="Arial" pitchFamily="34" charset="0"/>
                        <a:buChar char="•"/>
                      </a:pPr>
                      <a:endParaRPr lang="en-GB" sz="1400" dirty="0">
                        <a:latin typeface="Century Gothic" pitchFamily="34" charset="0"/>
                      </a:endParaRPr>
                    </a:p>
                  </a:txBody>
                  <a:tcPr marT="45711" marB="45711"/>
                </a:tc>
                <a:extLst>
                  <a:ext uri="{0D108BD9-81ED-4DB2-BD59-A6C34878D82A}">
                    <a16:rowId xmlns:a16="http://schemas.microsoft.com/office/drawing/2014/main" val="10003"/>
                  </a:ext>
                </a:extLst>
              </a:tr>
            </a:tbl>
          </a:graphicData>
        </a:graphic>
      </p:graphicFrame>
      <p:sp>
        <p:nvSpPr>
          <p:cNvPr id="2" name="Footer Placeholder 1"/>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2337349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D9F7C9F0-8E0B-4FE0-9ADC-4093995DFFF3}" type="slidenum">
              <a:rPr lang="en-GB"/>
              <a:pPr>
                <a:defRPr/>
              </a:pPr>
              <a:t>3</a:t>
            </a:fld>
            <a:endParaRPr lang="en-GB" dirty="0"/>
          </a:p>
        </p:txBody>
      </p:sp>
      <p:graphicFrame>
        <p:nvGraphicFramePr>
          <p:cNvPr id="6" name="Content Placeholder 5"/>
          <p:cNvGraphicFramePr>
            <a:graphicFrameLocks noGrp="1"/>
          </p:cNvGraphicFramePr>
          <p:nvPr>
            <p:ph sz="quarter" idx="1"/>
          </p:nvPr>
        </p:nvGraphicFramePr>
        <p:xfrm>
          <a:off x="507206" y="332656"/>
          <a:ext cx="8129588" cy="5598160"/>
        </p:xfrm>
        <a:graphic>
          <a:graphicData uri="http://schemas.openxmlformats.org/drawingml/2006/table">
            <a:tbl>
              <a:tblPr firstRow="1" bandRow="1">
                <a:tableStyleId>{5C22544A-7EE6-4342-B048-85BDC9FD1C3A}</a:tableStyleId>
              </a:tblPr>
              <a:tblGrid>
                <a:gridCol w="2032397">
                  <a:extLst>
                    <a:ext uri="{9D8B030D-6E8A-4147-A177-3AD203B41FA5}">
                      <a16:colId xmlns:a16="http://schemas.microsoft.com/office/drawing/2014/main" val="20000"/>
                    </a:ext>
                  </a:extLst>
                </a:gridCol>
                <a:gridCol w="2032397">
                  <a:extLst>
                    <a:ext uri="{9D8B030D-6E8A-4147-A177-3AD203B41FA5}">
                      <a16:colId xmlns:a16="http://schemas.microsoft.com/office/drawing/2014/main" val="20001"/>
                    </a:ext>
                  </a:extLst>
                </a:gridCol>
                <a:gridCol w="2032397">
                  <a:extLst>
                    <a:ext uri="{9D8B030D-6E8A-4147-A177-3AD203B41FA5}">
                      <a16:colId xmlns:a16="http://schemas.microsoft.com/office/drawing/2014/main" val="20002"/>
                    </a:ext>
                  </a:extLst>
                </a:gridCol>
                <a:gridCol w="2032397">
                  <a:extLst>
                    <a:ext uri="{9D8B030D-6E8A-4147-A177-3AD203B41FA5}">
                      <a16:colId xmlns:a16="http://schemas.microsoft.com/office/drawing/2014/main" val="20003"/>
                    </a:ext>
                  </a:extLst>
                </a:gridCol>
              </a:tblGrid>
              <a:tr h="370840">
                <a:tc gridSpan="4">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Foreign Languages</a:t>
                      </a:r>
                      <a:endParaRPr lang="en-GB" sz="2000" b="1" dirty="0">
                        <a:solidFill>
                          <a:schemeClr val="bg1"/>
                        </a:solidFill>
                        <a:latin typeface="Century Gothic" pitchFamily="34" charset="0"/>
                      </a:endParaRPr>
                    </a:p>
                  </a:txBody>
                  <a:tcPr/>
                </a:tc>
                <a:tc hMerge="1">
                  <a:txBody>
                    <a:bodyPr/>
                    <a:lstStyle/>
                    <a:p>
                      <a:endParaRPr lang="en-GB"/>
                    </a:p>
                  </a:txBody>
                  <a:tcPr/>
                </a:tc>
                <a:tc hMerge="1">
                  <a:txBody>
                    <a:bodyPr/>
                    <a:lstStyle/>
                    <a:p>
                      <a:endParaRPr lang="en-GB"/>
                    </a:p>
                  </a:txBody>
                  <a:tcPr/>
                </a:tc>
                <a:tc hMerge="1">
                  <a:txBody>
                    <a:bodyPr/>
                    <a:lstStyle/>
                    <a:p>
                      <a:pPr algn="ctr"/>
                      <a:endParaRPr lang="en-GB" sz="2000" dirty="0">
                        <a:latin typeface="Century Gothic" pitchFamily="34" charset="0"/>
                      </a:endParaRPr>
                    </a:p>
                  </a:txBody>
                  <a:tcPr/>
                </a:tc>
                <a:extLst>
                  <a:ext uri="{0D108BD9-81ED-4DB2-BD59-A6C34878D82A}">
                    <a16:rowId xmlns:a16="http://schemas.microsoft.com/office/drawing/2014/main" val="10000"/>
                  </a:ext>
                </a:extLst>
              </a:tr>
              <a:tr h="370840">
                <a:tc gridSpan="4">
                  <a:txBody>
                    <a:bodyPr/>
                    <a:lstStyle/>
                    <a:p>
                      <a:pPr algn="ctr"/>
                      <a:r>
                        <a:rPr lang="en-GB" b="1" dirty="0">
                          <a:latin typeface="Century Gothic" pitchFamily="34" charset="0"/>
                        </a:rPr>
                        <a:t>Years</a:t>
                      </a:r>
                      <a:r>
                        <a:rPr lang="en-GB" b="1" baseline="0" dirty="0">
                          <a:latin typeface="Century Gothic" pitchFamily="34" charset="0"/>
                        </a:rPr>
                        <a:t> 5 and 6</a:t>
                      </a:r>
                      <a:endParaRPr lang="en-GB" b="1" dirty="0">
                        <a:latin typeface="Century Gothic" pitchFamily="34" charset="0"/>
                      </a:endParaRPr>
                    </a:p>
                  </a:txBody>
                  <a:tcPr/>
                </a:tc>
                <a:tc hMerge="1">
                  <a:txBody>
                    <a:bodyPr/>
                    <a:lstStyle/>
                    <a:p>
                      <a:endParaRPr lang="en-GB"/>
                    </a:p>
                  </a:txBody>
                  <a:tcPr/>
                </a:tc>
                <a:tc hMerge="1">
                  <a:txBody>
                    <a:bodyPr/>
                    <a:lstStyle/>
                    <a:p>
                      <a:endParaRPr lang="en-GB"/>
                    </a:p>
                  </a:txBody>
                  <a:tcPr/>
                </a:tc>
                <a:tc hMerge="1">
                  <a:txBody>
                    <a:bodyPr/>
                    <a:lstStyle/>
                    <a:p>
                      <a:pPr algn="ctr"/>
                      <a:endParaRPr lang="en-GB" b="1" dirty="0">
                        <a:latin typeface="Century Gothic" pitchFamily="34" charset="0"/>
                      </a:endParaRPr>
                    </a:p>
                  </a:txBody>
                  <a:tcPr/>
                </a:tc>
                <a:extLst>
                  <a:ext uri="{0D108BD9-81ED-4DB2-BD59-A6C34878D82A}">
                    <a16:rowId xmlns:a16="http://schemas.microsoft.com/office/drawing/2014/main" val="10001"/>
                  </a:ext>
                </a:extLst>
              </a:tr>
              <a:tr h="370840">
                <a:tc>
                  <a:txBody>
                    <a:bodyPr/>
                    <a:lstStyle/>
                    <a:p>
                      <a:pPr algn="ctr">
                        <a:spcAft>
                          <a:spcPts val="0"/>
                        </a:spcAft>
                      </a:pPr>
                      <a:r>
                        <a:rPr lang="en-GB" sz="1400" b="1" dirty="0">
                          <a:latin typeface="Century Gothic" pitchFamily="34" charset="0"/>
                          <a:ea typeface="Times New Roman"/>
                          <a:cs typeface="Times New Roman"/>
                        </a:rPr>
                        <a:t>Listening and responding </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Speaking </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Reading and responding</a:t>
                      </a:r>
                      <a:endParaRPr lang="en-GB" sz="1400" dirty="0">
                        <a:latin typeface="Century Gothic" pitchFamily="34" charset="0"/>
                        <a:ea typeface="Times New Roman"/>
                        <a:cs typeface="Times New Roman"/>
                      </a:endParaRPr>
                    </a:p>
                  </a:txBody>
                  <a:tcPr marL="68580" marR="68580" marT="0" marB="0" anchor="ctr"/>
                </a:tc>
                <a:tc>
                  <a:txBody>
                    <a:bodyPr/>
                    <a:lstStyle/>
                    <a:p>
                      <a:pPr algn="ctr">
                        <a:spcAft>
                          <a:spcPts val="0"/>
                        </a:spcAft>
                      </a:pPr>
                      <a:r>
                        <a:rPr lang="en-GB" sz="1400" b="1" dirty="0">
                          <a:latin typeface="Century Gothic" pitchFamily="34" charset="0"/>
                          <a:ea typeface="Times New Roman"/>
                          <a:cs typeface="Times New Roman"/>
                        </a:rPr>
                        <a:t>Writing </a:t>
                      </a:r>
                      <a:endParaRPr lang="en-GB" sz="1400" dirty="0">
                        <a:latin typeface="Century Gothic" pitchFamily="34" charset="0"/>
                        <a:ea typeface="Times New Roman"/>
                        <a:cs typeface="Times New Roman"/>
                      </a:endParaRPr>
                    </a:p>
                  </a:txBody>
                  <a:tcPr marL="68580" marR="68580" marT="0" marB="0" anchor="ctr"/>
                </a:tc>
                <a:extLst>
                  <a:ext uri="{0D108BD9-81ED-4DB2-BD59-A6C34878D82A}">
                    <a16:rowId xmlns:a16="http://schemas.microsoft.com/office/drawing/2014/main" val="10002"/>
                  </a:ext>
                </a:extLst>
              </a:tr>
              <a:tr h="370840">
                <a:tc>
                  <a:txBody>
                    <a:bodyPr/>
                    <a:lstStyle/>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Do they understand longer passages made up of familiar language in simple sentences?</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identify the main points and some details?</a:t>
                      </a: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r>
                        <a:rPr kumimoji="0" lang="en-GB" sz="1100" i="1" kern="1200" dirty="0">
                          <a:solidFill>
                            <a:schemeClr val="dk1"/>
                          </a:solidFill>
                          <a:latin typeface="Century Gothic" pitchFamily="34" charset="0"/>
                          <a:ea typeface="+mn-ea"/>
                          <a:cs typeface="+mn-cs"/>
                        </a:rPr>
                        <a:t>Spoken at near normal speed with no interference. May need some items to be repeated.</a:t>
                      </a:r>
                      <a:endParaRPr lang="en-GB" sz="1100" dirty="0">
                        <a:latin typeface="Century Gothic" pitchFamily="34" charset="0"/>
                      </a:endParaRPr>
                    </a:p>
                  </a:txBody>
                  <a:tcPr/>
                </a:tc>
                <a:tc>
                  <a:txBody>
                    <a:bodyPr/>
                    <a:lstStyle/>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hold a simple conversation with at least 3-4 exchanges?</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use their knowledge of grammar to adapt and substitute single words and phrases?</a:t>
                      </a: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r>
                        <a:rPr kumimoji="0" lang="en-GB" sz="1100" i="1" kern="1200" dirty="0">
                          <a:solidFill>
                            <a:schemeClr val="dk1"/>
                          </a:solidFill>
                          <a:latin typeface="Century Gothic" pitchFamily="34" charset="0"/>
                          <a:ea typeface="+mn-ea"/>
                          <a:cs typeface="+mn-cs"/>
                        </a:rPr>
                        <a:t>Their pronunciation is generally accurate and they show some consistency in their intonation.</a:t>
                      </a:r>
                    </a:p>
                    <a:p>
                      <a:pPr marL="0" indent="0">
                        <a:buFont typeface="Arial" pitchFamily="34" charset="0"/>
                        <a:buNone/>
                      </a:pPr>
                      <a:endParaRPr lang="en-GB" sz="1200" dirty="0">
                        <a:latin typeface="Century Gothic" pitchFamily="34" charset="0"/>
                      </a:endParaRPr>
                    </a:p>
                  </a:txBody>
                  <a:tcPr/>
                </a:tc>
                <a:tc>
                  <a:txBody>
                    <a:bodyPr/>
                    <a:lstStyle/>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understand a short story or factual text and note some of the main points?</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use context to work out unfamiliar words?</a:t>
                      </a:r>
                    </a:p>
                  </a:txBody>
                  <a:tcPr/>
                </a:tc>
                <a:tc>
                  <a:txBody>
                    <a:bodyPr/>
                    <a:lstStyle/>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write a paragraph of about 3-4 simple sentences?</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adapt and substitute individual words and set phrases?</a:t>
                      </a:r>
                    </a:p>
                    <a:p>
                      <a:pPr marL="172800" lvl="0" indent="-172800">
                        <a:buFont typeface="Arial" pitchFamily="34" charset="0"/>
                        <a:buChar char="•"/>
                      </a:pPr>
                      <a:r>
                        <a:rPr kumimoji="0" lang="en-GB" sz="1400" kern="1200" dirty="0">
                          <a:solidFill>
                            <a:schemeClr val="dk1"/>
                          </a:solidFill>
                          <a:latin typeface="Century Gothic" pitchFamily="34" charset="0"/>
                          <a:ea typeface="+mn-ea"/>
                          <a:cs typeface="+mn-cs"/>
                        </a:rPr>
                        <a:t>Can they use a dictionary or glossary to check words they have learnt?</a:t>
                      </a:r>
                    </a:p>
                    <a:p>
                      <a:pPr marL="172800" indent="-172800">
                        <a:buFont typeface="Arial" pitchFamily="34" charset="0"/>
                        <a:buNone/>
                      </a:pPr>
                      <a:endParaRPr kumimoji="0" lang="en-GB" sz="1400" i="1" kern="1200" dirty="0">
                        <a:solidFill>
                          <a:schemeClr val="dk1"/>
                        </a:solidFill>
                        <a:latin typeface="Century Gothic" pitchFamily="34" charset="0"/>
                        <a:ea typeface="+mn-ea"/>
                        <a:cs typeface="+mn-cs"/>
                      </a:endParaRPr>
                    </a:p>
                    <a:p>
                      <a:pPr marL="0" indent="0">
                        <a:buFont typeface="Arial" pitchFamily="34" charset="0"/>
                        <a:buNone/>
                      </a:pPr>
                      <a:r>
                        <a:rPr kumimoji="0" lang="en-GB" sz="1100" i="1" kern="1200" dirty="0">
                          <a:solidFill>
                            <a:schemeClr val="dk1"/>
                          </a:solidFill>
                          <a:latin typeface="Century Gothic" pitchFamily="34" charset="0"/>
                          <a:ea typeface="+mn-ea"/>
                          <a:cs typeface="+mn-cs"/>
                        </a:rPr>
                        <a:t>They will draw largely on memorised language.</a:t>
                      </a:r>
                      <a:endParaRPr lang="en-GB" sz="1100" dirty="0">
                        <a:latin typeface="Century Gothic" pitchFamily="34" charset="0"/>
                      </a:endParaRPr>
                    </a:p>
                  </a:txBody>
                  <a:tcPr/>
                </a:tc>
                <a:extLst>
                  <a:ext uri="{0D108BD9-81ED-4DB2-BD59-A6C34878D82A}">
                    <a16:rowId xmlns:a16="http://schemas.microsoft.com/office/drawing/2014/main" val="10003"/>
                  </a:ext>
                </a:extLst>
              </a:tr>
            </a:tbl>
          </a:graphicData>
        </a:graphic>
      </p:graphicFrame>
      <p:sp>
        <p:nvSpPr>
          <p:cNvPr id="2" name="Footer Placeholder 1"/>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258175841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FBBFCF35-393F-4F9E-AD36-DEF55A321AFB}" type="slidenum">
              <a:rPr lang="en-GB"/>
              <a:pPr>
                <a:defRPr/>
              </a:pPr>
              <a:t>4</a:t>
            </a:fld>
            <a:endParaRPr lang="en-GB" dirty="0"/>
          </a:p>
        </p:txBody>
      </p:sp>
      <p:graphicFrame>
        <p:nvGraphicFramePr>
          <p:cNvPr id="6" name="Content Placeholder 5"/>
          <p:cNvGraphicFramePr>
            <a:graphicFrameLocks noGrp="1"/>
          </p:cNvGraphicFramePr>
          <p:nvPr>
            <p:ph sz="quarter" idx="1"/>
          </p:nvPr>
        </p:nvGraphicFramePr>
        <p:xfrm>
          <a:off x="143508" y="188640"/>
          <a:ext cx="8856985" cy="6214128"/>
        </p:xfrm>
        <a:graphic>
          <a:graphicData uri="http://schemas.openxmlformats.org/drawingml/2006/table">
            <a:tbl>
              <a:tblPr firstRow="1" bandRow="1">
                <a:tableStyleId>{5C22544A-7EE6-4342-B048-85BDC9FD1C3A}</a:tableStyleId>
              </a:tblPr>
              <a:tblGrid>
                <a:gridCol w="816563">
                  <a:extLst>
                    <a:ext uri="{9D8B030D-6E8A-4147-A177-3AD203B41FA5}">
                      <a16:colId xmlns:a16="http://schemas.microsoft.com/office/drawing/2014/main" val="20000"/>
                    </a:ext>
                  </a:extLst>
                </a:gridCol>
                <a:gridCol w="823626">
                  <a:extLst>
                    <a:ext uri="{9D8B030D-6E8A-4147-A177-3AD203B41FA5}">
                      <a16:colId xmlns:a16="http://schemas.microsoft.com/office/drawing/2014/main" val="20001"/>
                    </a:ext>
                  </a:extLst>
                </a:gridCol>
                <a:gridCol w="1804199">
                  <a:extLst>
                    <a:ext uri="{9D8B030D-6E8A-4147-A177-3AD203B41FA5}">
                      <a16:colId xmlns:a16="http://schemas.microsoft.com/office/drawing/2014/main" val="20002"/>
                    </a:ext>
                  </a:extLst>
                </a:gridCol>
                <a:gridCol w="1804199">
                  <a:extLst>
                    <a:ext uri="{9D8B030D-6E8A-4147-A177-3AD203B41FA5}">
                      <a16:colId xmlns:a16="http://schemas.microsoft.com/office/drawing/2014/main" val="20003"/>
                    </a:ext>
                  </a:extLst>
                </a:gridCol>
                <a:gridCol w="1804199">
                  <a:extLst>
                    <a:ext uri="{9D8B030D-6E8A-4147-A177-3AD203B41FA5}">
                      <a16:colId xmlns:a16="http://schemas.microsoft.com/office/drawing/2014/main" val="20004"/>
                    </a:ext>
                  </a:extLst>
                </a:gridCol>
                <a:gridCol w="1804199">
                  <a:extLst>
                    <a:ext uri="{9D8B030D-6E8A-4147-A177-3AD203B41FA5}">
                      <a16:colId xmlns:a16="http://schemas.microsoft.com/office/drawing/2014/main" val="20005"/>
                    </a:ext>
                  </a:extLst>
                </a:gridCol>
              </a:tblGrid>
              <a:tr h="694922">
                <a:tc gridSpan="6">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GB" sz="2000" dirty="0">
                          <a:solidFill>
                            <a:schemeClr val="bg1"/>
                          </a:solidFill>
                          <a:latin typeface="Century Gothic" pitchFamily="34" charset="0"/>
                        </a:rPr>
                        <a:t>Knowledge, Skills and Understanding breakdown for</a:t>
                      </a:r>
                      <a:r>
                        <a:rPr lang="en-GB" sz="2000" baseline="0" dirty="0">
                          <a:solidFill>
                            <a:schemeClr val="bg1"/>
                          </a:solidFill>
                          <a:latin typeface="Century Gothic" pitchFamily="34" charset="0"/>
                        </a:rPr>
                        <a:t> </a:t>
                      </a:r>
                    </a:p>
                    <a:p>
                      <a:pPr algn="ctr"/>
                      <a:r>
                        <a:rPr lang="en-GB" sz="2000" dirty="0">
                          <a:solidFill>
                            <a:schemeClr val="bg1"/>
                          </a:solidFill>
                          <a:latin typeface="Century Gothic" pitchFamily="34" charset="0"/>
                        </a:rPr>
                        <a:t>Foreign Languages:</a:t>
                      </a:r>
                      <a:r>
                        <a:rPr lang="en-GB" sz="2000" b="1" baseline="0" dirty="0">
                          <a:solidFill>
                            <a:schemeClr val="bg1"/>
                          </a:solidFill>
                          <a:latin typeface="Century Gothic" pitchFamily="34" charset="0"/>
                        </a:rPr>
                        <a:t> </a:t>
                      </a:r>
                      <a:r>
                        <a:rPr kumimoji="0" lang="en-GB" sz="1800" b="1" kern="1200" dirty="0">
                          <a:solidFill>
                            <a:schemeClr val="bg1"/>
                          </a:solidFill>
                          <a:latin typeface="Century Gothic" pitchFamily="34" charset="0"/>
                          <a:ea typeface="+mn-ea"/>
                          <a:cs typeface="+mn-cs"/>
                        </a:rPr>
                        <a:t>Using the Languages Ladder</a:t>
                      </a:r>
                      <a:endParaRPr lang="en-GB" sz="2000" dirty="0">
                        <a:solidFill>
                          <a:schemeClr val="bg1"/>
                        </a:solidFill>
                        <a:latin typeface="Century Gothic" pitchFamily="34" charset="0"/>
                      </a:endParaRPr>
                    </a:p>
                  </a:txBody>
                  <a:tcPr marL="91436" marR="91436" marT="45725" marB="45725"/>
                </a:tc>
                <a:tc hMerge="1">
                  <a:txBody>
                    <a:bodyPr/>
                    <a:lstStyle/>
                    <a:p>
                      <a:endParaRPr lang="en-GB"/>
                    </a:p>
                  </a:txBody>
                  <a:tcPr/>
                </a:tc>
                <a:tc hMerge="1">
                  <a:txBody>
                    <a:bodyPr/>
                    <a:lstStyle/>
                    <a:p>
                      <a:pPr algn="ctr"/>
                      <a:endParaRPr lang="en-GB" sz="2000" dirty="0">
                        <a:latin typeface="Century Gothic" pitchFamily="34" charset="0"/>
                      </a:endParaRPr>
                    </a:p>
                  </a:txBody>
                  <a:tcPr/>
                </a:tc>
                <a:tc hMerge="1">
                  <a:txBody>
                    <a:bodyPr/>
                    <a:lstStyle/>
                    <a:p>
                      <a:endParaRPr lang="en-GB"/>
                    </a:p>
                  </a:txBody>
                  <a:tcPr/>
                </a:tc>
                <a:tc hMerge="1">
                  <a:txBody>
                    <a:bodyPr/>
                    <a:lstStyle/>
                    <a:p>
                      <a:endParaRPr lang="en-GB"/>
                    </a:p>
                  </a:txBody>
                  <a:tcPr/>
                </a:tc>
                <a:tc hMerge="1">
                  <a:txBody>
                    <a:bodyPr/>
                    <a:lstStyle/>
                    <a:p>
                      <a:endParaRPr lang="en-GB"/>
                    </a:p>
                  </a:txBody>
                  <a:tcPr/>
                </a:tc>
                <a:extLst>
                  <a:ext uri="{0D108BD9-81ED-4DB2-BD59-A6C34878D82A}">
                    <a16:rowId xmlns:a16="http://schemas.microsoft.com/office/drawing/2014/main" val="10000"/>
                  </a:ext>
                </a:extLst>
              </a:tr>
              <a:tr h="367637">
                <a:tc>
                  <a:txBody>
                    <a:bodyPr/>
                    <a:lstStyle/>
                    <a:p>
                      <a:pPr algn="ctr"/>
                      <a:endParaRPr lang="en-GB" sz="1800" b="1" dirty="0">
                        <a:latin typeface="Century Gothic" pitchFamily="34" charset="0"/>
                      </a:endParaRPr>
                    </a:p>
                  </a:txBody>
                  <a:tcPr marL="91436" marR="91436" marT="45725" marB="45725"/>
                </a:tc>
                <a:tc>
                  <a:txBody>
                    <a:bodyPr/>
                    <a:lstStyle/>
                    <a:p>
                      <a:endParaRPr lang="en-GB" dirty="0">
                        <a:latin typeface="Century Gothic" pitchFamily="34" charset="0"/>
                      </a:endParaRPr>
                    </a:p>
                  </a:txBody>
                  <a:tcPr marL="91436" marR="91436" marT="45725" marB="45725"/>
                </a:tc>
                <a:tc>
                  <a:txBody>
                    <a:bodyPr/>
                    <a:lstStyle/>
                    <a:p>
                      <a:pPr algn="ctr">
                        <a:spcAft>
                          <a:spcPts val="0"/>
                        </a:spcAft>
                      </a:pPr>
                      <a:r>
                        <a:rPr lang="en-GB" sz="1400" b="1" dirty="0">
                          <a:latin typeface="Century Gothic" pitchFamily="34" charset="0"/>
                          <a:ea typeface="Times New Roman"/>
                          <a:cs typeface="Times New Roman"/>
                        </a:rPr>
                        <a:t>Listening </a:t>
                      </a:r>
                      <a:endParaRPr lang="en-GB" sz="1400" dirty="0">
                        <a:latin typeface="Century Gothic" pitchFamily="34" charset="0"/>
                        <a:ea typeface="Times New Roman"/>
                        <a:cs typeface="Times New Roman"/>
                      </a:endParaRPr>
                    </a:p>
                  </a:txBody>
                  <a:tcPr marL="68577" marR="68577" marT="0" marB="0" anchor="ctr"/>
                </a:tc>
                <a:tc>
                  <a:txBody>
                    <a:bodyPr/>
                    <a:lstStyle/>
                    <a:p>
                      <a:pPr algn="ctr">
                        <a:spcAft>
                          <a:spcPts val="0"/>
                        </a:spcAft>
                      </a:pPr>
                      <a:r>
                        <a:rPr lang="en-GB" sz="1400" b="1" dirty="0">
                          <a:latin typeface="Century Gothic" pitchFamily="34" charset="0"/>
                          <a:ea typeface="Times New Roman"/>
                          <a:cs typeface="Times New Roman"/>
                        </a:rPr>
                        <a:t>Speaking </a:t>
                      </a:r>
                      <a:endParaRPr lang="en-GB" sz="1400" dirty="0">
                        <a:latin typeface="Century Gothic" pitchFamily="34" charset="0"/>
                        <a:ea typeface="Times New Roman"/>
                        <a:cs typeface="Times New Roman"/>
                      </a:endParaRPr>
                    </a:p>
                  </a:txBody>
                  <a:tcPr marL="68577" marR="68577" marT="0" marB="0" anchor="ctr"/>
                </a:tc>
                <a:tc>
                  <a:txBody>
                    <a:bodyPr/>
                    <a:lstStyle/>
                    <a:p>
                      <a:pPr algn="ctr">
                        <a:spcAft>
                          <a:spcPts val="0"/>
                        </a:spcAft>
                      </a:pPr>
                      <a:r>
                        <a:rPr lang="en-GB" sz="1400" b="1" dirty="0">
                          <a:latin typeface="Century Gothic" pitchFamily="34" charset="0"/>
                          <a:ea typeface="Times New Roman"/>
                          <a:cs typeface="Times New Roman"/>
                        </a:rPr>
                        <a:t>Reading </a:t>
                      </a:r>
                      <a:endParaRPr lang="en-GB" sz="1400" dirty="0">
                        <a:latin typeface="Century Gothic" pitchFamily="34" charset="0"/>
                        <a:ea typeface="Times New Roman"/>
                        <a:cs typeface="Times New Roman"/>
                      </a:endParaRPr>
                    </a:p>
                  </a:txBody>
                  <a:tcPr marL="68577" marR="68577" marT="0" marB="0" anchor="ctr"/>
                </a:tc>
                <a:tc>
                  <a:txBody>
                    <a:bodyPr/>
                    <a:lstStyle/>
                    <a:p>
                      <a:pPr algn="ctr">
                        <a:spcAft>
                          <a:spcPts val="0"/>
                        </a:spcAft>
                      </a:pPr>
                      <a:r>
                        <a:rPr lang="en-GB" sz="1400" b="1" dirty="0">
                          <a:latin typeface="Century Gothic" pitchFamily="34" charset="0"/>
                          <a:ea typeface="Times New Roman"/>
                          <a:cs typeface="Times New Roman"/>
                        </a:rPr>
                        <a:t>Writing </a:t>
                      </a:r>
                      <a:endParaRPr lang="en-GB" sz="1400" dirty="0">
                        <a:latin typeface="Century Gothic" pitchFamily="34" charset="0"/>
                        <a:ea typeface="Times New Roman"/>
                        <a:cs typeface="Times New Roman"/>
                      </a:endParaRPr>
                    </a:p>
                  </a:txBody>
                  <a:tcPr marL="68577" marR="68577" marT="0" marB="0" anchor="ctr"/>
                </a:tc>
                <a:extLst>
                  <a:ext uri="{0D108BD9-81ED-4DB2-BD59-A6C34878D82A}">
                    <a16:rowId xmlns:a16="http://schemas.microsoft.com/office/drawing/2014/main" val="10001"/>
                  </a:ext>
                </a:extLst>
              </a:tr>
              <a:tr h="422990">
                <a:tc rowSpan="3">
                  <a:txBody>
                    <a:bodyPr/>
                    <a:lstStyle/>
                    <a:p>
                      <a:pPr algn="ctr">
                        <a:spcAft>
                          <a:spcPts val="0"/>
                        </a:spcAft>
                      </a:pPr>
                      <a:endParaRPr lang="en-GB" sz="1200" b="1" dirty="0">
                        <a:latin typeface="Century Gothic" pitchFamily="34" charset="0"/>
                        <a:ea typeface="Times New Roman"/>
                        <a:cs typeface="Times New Roman"/>
                      </a:endParaRPr>
                    </a:p>
                    <a:p>
                      <a:pPr algn="ctr">
                        <a:spcAft>
                          <a:spcPts val="0"/>
                        </a:spcAft>
                      </a:pPr>
                      <a:endParaRPr lang="en-GB" sz="1200" b="1" dirty="0">
                        <a:latin typeface="Century Gothic" pitchFamily="34" charset="0"/>
                        <a:ea typeface="Times New Roman"/>
                        <a:cs typeface="Times New Roman"/>
                      </a:endParaRPr>
                    </a:p>
                    <a:p>
                      <a:pPr algn="ctr">
                        <a:spcAft>
                          <a:spcPts val="0"/>
                        </a:spcAft>
                      </a:pPr>
                      <a:endParaRPr lang="en-GB" sz="1200" b="1" dirty="0">
                        <a:latin typeface="Century Gothic" pitchFamily="34" charset="0"/>
                        <a:ea typeface="Times New Roman"/>
                        <a:cs typeface="Times New Roman"/>
                      </a:endParaRPr>
                    </a:p>
                    <a:p>
                      <a:pPr algn="ctr">
                        <a:spcAft>
                          <a:spcPts val="0"/>
                        </a:spcAft>
                      </a:pPr>
                      <a:r>
                        <a:rPr lang="en-GB" sz="1200" b="1" dirty="0">
                          <a:latin typeface="Century Gothic" pitchFamily="34" charset="0"/>
                          <a:ea typeface="Times New Roman"/>
                          <a:cs typeface="Times New Roman"/>
                        </a:rPr>
                        <a:t>Early Stage</a:t>
                      </a:r>
                    </a:p>
                  </a:txBody>
                  <a:tcPr marL="68577" marR="68577" marT="0" marB="0"/>
                </a:tc>
                <a:tc>
                  <a:txBody>
                    <a:bodyPr/>
                    <a:lstStyle/>
                    <a:p>
                      <a:pPr algn="ctr">
                        <a:spcAft>
                          <a:spcPts val="0"/>
                        </a:spcAft>
                      </a:pPr>
                      <a:r>
                        <a:rPr lang="en-GB" sz="1200" b="1" dirty="0">
                          <a:latin typeface="Century Gothic" pitchFamily="34" charset="0"/>
                          <a:ea typeface="Times New Roman"/>
                          <a:cs typeface="Times New Roman"/>
                        </a:rPr>
                        <a:t>Grade 1</a:t>
                      </a: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Do they understand a few familiar spoken words and phrases?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say and repeat single words in short and simple phrases?</a:t>
                      </a:r>
                    </a:p>
                    <a:p>
                      <a:pPr marL="342900" lvl="0" indent="-342900">
                        <a:spcAft>
                          <a:spcPts val="0"/>
                        </a:spcAft>
                        <a:buFont typeface="Century Gothic"/>
                        <a:buNone/>
                      </a:pPr>
                      <a:endParaRPr lang="en-GB" sz="4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recognise and read out a few familiar words and phrases?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write or copy simple words or symbols correctly?</a:t>
                      </a:r>
                      <a:endParaRPr lang="en-GB" sz="1100" dirty="0">
                        <a:latin typeface="Century Gothic" pitchFamily="34" charset="0"/>
                        <a:ea typeface="Times New Roman"/>
                        <a:cs typeface="Times New Roman"/>
                      </a:endParaRPr>
                    </a:p>
                  </a:txBody>
                  <a:tcPr marL="68577" marR="68577" marT="0" marB="0"/>
                </a:tc>
                <a:extLst>
                  <a:ext uri="{0D108BD9-81ED-4DB2-BD59-A6C34878D82A}">
                    <a16:rowId xmlns:a16="http://schemas.microsoft.com/office/drawing/2014/main" val="10002"/>
                  </a:ext>
                </a:extLst>
              </a:tr>
              <a:tr h="604335">
                <a:tc vMerge="1">
                  <a:txBody>
                    <a:bodyPr/>
                    <a:lstStyle/>
                    <a:p>
                      <a:pPr>
                        <a:buFont typeface="Arial" pitchFamily="34" charset="0"/>
                        <a:buChar char="•"/>
                      </a:pPr>
                      <a:endParaRPr lang="en-GB" sz="1400" dirty="0">
                        <a:latin typeface="Century Gothic" pitchFamily="34" charset="0"/>
                      </a:endParaRPr>
                    </a:p>
                  </a:txBody>
                  <a:tcPr/>
                </a:tc>
                <a:tc>
                  <a:txBody>
                    <a:bodyPr/>
                    <a:lstStyle/>
                    <a:p>
                      <a:pPr algn="ctr">
                        <a:buFont typeface="Arial" pitchFamily="34" charset="0"/>
                        <a:buNone/>
                      </a:pPr>
                      <a:r>
                        <a:rPr lang="en-GB" sz="1200" b="1" dirty="0">
                          <a:latin typeface="Century Gothic" pitchFamily="34" charset="0"/>
                        </a:rPr>
                        <a:t>Grade2</a:t>
                      </a:r>
                    </a:p>
                  </a:txBody>
                  <a:tcPr marL="91436" marR="91436" marT="45725" marB="45725"/>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Do they understand a range of familiar spoken phrases?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answer simple questions and give basic information?</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understand and read out familiar written phrases?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write one or two short sentences to a model?</a:t>
                      </a:r>
                      <a:endParaRPr lang="en-GB" sz="1100" dirty="0">
                        <a:latin typeface="Century Gothic" pitchFamily="34" charset="0"/>
                        <a:ea typeface="Times New Roman"/>
                        <a:cs typeface="Times New Roman"/>
                      </a:endParaRPr>
                    </a:p>
                    <a:p>
                      <a:pPr marL="342900" lvl="0" indent="-342900">
                        <a:spcAft>
                          <a:spcPts val="0"/>
                        </a:spcAft>
                        <a:buFont typeface="Century Gothic"/>
                        <a:buChar char="-"/>
                      </a:pPr>
                      <a:r>
                        <a:rPr lang="en-GB" sz="800" dirty="0">
                          <a:latin typeface="Century Gothic" pitchFamily="34" charset="0"/>
                          <a:ea typeface="Times New Roman"/>
                          <a:cs typeface="Times New Roman"/>
                        </a:rPr>
                        <a:t>Can they fill in the words on a simple form?</a:t>
                      </a:r>
                      <a:endParaRPr lang="en-GB" sz="1100" dirty="0">
                        <a:latin typeface="Century Gothic" pitchFamily="34" charset="0"/>
                        <a:ea typeface="Times New Roman"/>
                        <a:cs typeface="Times New Roman"/>
                      </a:endParaRPr>
                    </a:p>
                  </a:txBody>
                  <a:tcPr marL="68577" marR="68577" marT="0" marB="0"/>
                </a:tc>
                <a:extLst>
                  <a:ext uri="{0D108BD9-81ED-4DB2-BD59-A6C34878D82A}">
                    <a16:rowId xmlns:a16="http://schemas.microsoft.com/office/drawing/2014/main" val="10003"/>
                  </a:ext>
                </a:extLst>
              </a:tr>
              <a:tr h="633402">
                <a:tc vMerge="1">
                  <a:txBody>
                    <a:bodyPr/>
                    <a:lstStyle/>
                    <a:p>
                      <a:pPr>
                        <a:buFont typeface="Arial" pitchFamily="34" charset="0"/>
                        <a:buChar char="•"/>
                      </a:pPr>
                      <a:endParaRPr lang="en-GB" sz="1400" dirty="0">
                        <a:latin typeface="Century Gothic"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GB" sz="1200" b="1" dirty="0">
                          <a:latin typeface="Century Gothic" pitchFamily="34" charset="0"/>
                        </a:rPr>
                        <a:t>Grade3</a:t>
                      </a:r>
                    </a:p>
                    <a:p>
                      <a:pPr algn="ctr">
                        <a:buFont typeface="Arial" pitchFamily="34" charset="0"/>
                        <a:buNone/>
                      </a:pPr>
                      <a:endParaRPr lang="en-GB" sz="1200" b="1" dirty="0">
                        <a:latin typeface="Century Gothic" pitchFamily="34" charset="0"/>
                      </a:endParaRPr>
                    </a:p>
                  </a:txBody>
                  <a:tcPr marL="91436" marR="91436" marT="45725" marB="45725"/>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Do they understand the main points from a short spoken passage made up of familiar language? </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ask and answer simple questions and talk about their interests?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understand the main points from a short written text in clear printed script?</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write a few short sentences with support, using expressions which have already been learnt?</a:t>
                      </a:r>
                      <a:endParaRPr lang="en-GB" sz="1100" dirty="0">
                        <a:latin typeface="Century Gothic" pitchFamily="34" charset="0"/>
                        <a:ea typeface="Times New Roman"/>
                        <a:cs typeface="Times New Roman"/>
                      </a:endParaRPr>
                    </a:p>
                  </a:txBody>
                  <a:tcPr marL="68577" marR="68577" marT="0" marB="0"/>
                </a:tc>
                <a:extLst>
                  <a:ext uri="{0D108BD9-81ED-4DB2-BD59-A6C34878D82A}">
                    <a16:rowId xmlns:a16="http://schemas.microsoft.com/office/drawing/2014/main" val="10004"/>
                  </a:ext>
                </a:extLst>
              </a:tr>
              <a:tr h="1933873">
                <a:tc gridSpan="2">
                  <a:txBody>
                    <a:bodyPr/>
                    <a:lstStyle/>
                    <a:p>
                      <a:pPr>
                        <a:buFont typeface="Arial" pitchFamily="34" charset="0"/>
                        <a:buNone/>
                      </a:pPr>
                      <a:endParaRPr kumimoji="0" lang="en-GB" sz="1000" b="0" i="1" kern="1200" dirty="0">
                        <a:solidFill>
                          <a:schemeClr val="dk1"/>
                        </a:solidFill>
                        <a:latin typeface="Century Gothic" pitchFamily="34" charset="0"/>
                        <a:ea typeface="+mn-ea"/>
                        <a:cs typeface="+mn-cs"/>
                      </a:endParaRPr>
                    </a:p>
                    <a:p>
                      <a:pPr>
                        <a:buFont typeface="Arial" pitchFamily="34" charset="0"/>
                        <a:buNone/>
                      </a:pPr>
                      <a:endParaRPr kumimoji="0" lang="en-GB" sz="1000" b="0" i="1" kern="1200" dirty="0">
                        <a:solidFill>
                          <a:schemeClr val="dk1"/>
                        </a:solidFill>
                        <a:latin typeface="Century Gothic" pitchFamily="34" charset="0"/>
                        <a:ea typeface="+mn-ea"/>
                        <a:cs typeface="+mn-cs"/>
                      </a:endParaRPr>
                    </a:p>
                    <a:p>
                      <a:pPr>
                        <a:buFont typeface="Arial" pitchFamily="34" charset="0"/>
                        <a:buNone/>
                      </a:pPr>
                      <a:endParaRPr kumimoji="0" lang="en-GB" sz="1000" b="0" i="1" kern="1200" dirty="0">
                        <a:solidFill>
                          <a:schemeClr val="dk1"/>
                        </a:solidFill>
                        <a:latin typeface="Century Gothic" pitchFamily="34" charset="0"/>
                        <a:ea typeface="+mn-ea"/>
                        <a:cs typeface="+mn-cs"/>
                      </a:endParaRPr>
                    </a:p>
                    <a:p>
                      <a:pPr>
                        <a:buFont typeface="Arial" pitchFamily="34" charset="0"/>
                        <a:buNone/>
                      </a:pPr>
                      <a:endParaRPr kumimoji="0" lang="en-GB" sz="1000" b="1" i="1" kern="1200" dirty="0">
                        <a:solidFill>
                          <a:schemeClr val="dk1"/>
                        </a:solidFill>
                        <a:latin typeface="Century Gothic" pitchFamily="34" charset="0"/>
                        <a:ea typeface="+mn-ea"/>
                        <a:cs typeface="+mn-cs"/>
                      </a:endParaRPr>
                    </a:p>
                    <a:p>
                      <a:pPr>
                        <a:buFont typeface="Arial" pitchFamily="34" charset="0"/>
                        <a:buNone/>
                      </a:pPr>
                      <a:r>
                        <a:rPr kumimoji="0" lang="en-GB" sz="1000" b="1" i="1" kern="1200" dirty="0">
                          <a:solidFill>
                            <a:schemeClr val="dk1"/>
                          </a:solidFill>
                          <a:latin typeface="Century Gothic" pitchFamily="34" charset="0"/>
                          <a:ea typeface="+mn-ea"/>
                          <a:cs typeface="+mn-cs"/>
                        </a:rPr>
                        <a:t>On completing the early stage </a:t>
                      </a:r>
                      <a:endParaRPr lang="en-GB" sz="1000" b="1" dirty="0">
                        <a:latin typeface="Century Gothic" pitchFamily="34" charset="0"/>
                      </a:endParaRPr>
                    </a:p>
                  </a:txBody>
                  <a:tcPr marL="91436" marR="91436" marT="45725" marB="45725"/>
                </a:tc>
                <a:tc hMerge="1">
                  <a:txBody>
                    <a:bodyPr/>
                    <a:lstStyle/>
                    <a:p>
                      <a:endParaRPr lang="en-GB"/>
                    </a:p>
                  </a:txBody>
                  <a:tcPr/>
                </a:tc>
                <a:tc>
                  <a:txBody>
                    <a:bodyPr/>
                    <a:lstStyle/>
                    <a:p>
                      <a:pPr>
                        <a:spcAft>
                          <a:spcPts val="0"/>
                        </a:spcAft>
                      </a:pPr>
                      <a:r>
                        <a:rPr lang="en-GB" sz="800" i="1" dirty="0">
                          <a:solidFill>
                            <a:srgbClr val="808080"/>
                          </a:solidFill>
                          <a:latin typeface="Century Gothic" pitchFamily="34" charset="0"/>
                          <a:ea typeface="Times New Roman"/>
                          <a:cs typeface="Times New Roman"/>
                        </a:rPr>
                        <a:t>Should be able to understand a basic range of everyday expressions relating to personal details and needs. May need to listen several times to get the information needed, depending how fast the speaker talks. Should have some understanding of a few simple grammatical structures and sentence patterns. Should be familiar with the sound system of the language. Should be aware how to address people both formally and informally as appropriate. </a:t>
                      </a:r>
                      <a:endParaRPr lang="en-GB" sz="1100" dirty="0">
                        <a:latin typeface="Century Gothic" pitchFamily="34" charset="0"/>
                        <a:ea typeface="Times New Roman"/>
                        <a:cs typeface="Times New Roman"/>
                      </a:endParaRPr>
                    </a:p>
                  </a:txBody>
                  <a:tcPr marL="68577" marR="68577" marT="0" marB="0"/>
                </a:tc>
                <a:tc>
                  <a:txBody>
                    <a:bodyPr/>
                    <a:lstStyle/>
                    <a:p>
                      <a:pPr>
                        <a:spcAft>
                          <a:spcPts val="0"/>
                        </a:spcAft>
                      </a:pPr>
                      <a:r>
                        <a:rPr lang="en-GB" sz="800" i="1" dirty="0">
                          <a:solidFill>
                            <a:srgbClr val="808080"/>
                          </a:solidFill>
                          <a:latin typeface="Century Gothic" pitchFamily="34" charset="0"/>
                          <a:ea typeface="Times New Roman"/>
                          <a:cs typeface="Times New Roman"/>
                        </a:rPr>
                        <a:t>Should be able to use basic range of everyday expression relating to personal details and needs. Pronunciation may not always be completely accurate but meaning will be clear. Should be able to understand and use a few simple grammatical structures and sentence patterns. Should be familiar with the sound system of the language. Should be aware of how to address people both formally and informally as appropriate. </a:t>
                      </a:r>
                      <a:endParaRPr lang="en-GB" sz="1100" dirty="0">
                        <a:latin typeface="Century Gothic" pitchFamily="34" charset="0"/>
                        <a:ea typeface="Times New Roman"/>
                        <a:cs typeface="Times New Roman"/>
                      </a:endParaRPr>
                    </a:p>
                  </a:txBody>
                  <a:tcPr marL="68577" marR="68577" marT="0" marB="0"/>
                </a:tc>
                <a:tc>
                  <a:txBody>
                    <a:bodyPr/>
                    <a:lstStyle/>
                    <a:p>
                      <a:pPr>
                        <a:spcAft>
                          <a:spcPts val="0"/>
                        </a:spcAft>
                      </a:pPr>
                      <a:r>
                        <a:rPr lang="en-GB" sz="800" i="1" dirty="0">
                          <a:solidFill>
                            <a:srgbClr val="808080"/>
                          </a:solidFill>
                          <a:latin typeface="Century Gothic" pitchFamily="34" charset="0"/>
                          <a:ea typeface="Times New Roman"/>
                          <a:cs typeface="Times New Roman"/>
                        </a:rPr>
                        <a:t>Should be able to understand a basic range of everyday expressions relating to personal details and needs. Should have some understanding of a few simple grammatical structures and sentence patterns. Should be familiar with the writing system of the language.  Should be aware of how to address people both formally and informally as appropriate. </a:t>
                      </a:r>
                      <a:endParaRPr lang="en-GB" sz="1100" dirty="0">
                        <a:latin typeface="Century Gothic" pitchFamily="34" charset="0"/>
                        <a:ea typeface="Times New Roman"/>
                        <a:cs typeface="Times New Roman"/>
                      </a:endParaRPr>
                    </a:p>
                  </a:txBody>
                  <a:tcPr marL="68577" marR="68577" marT="0" marB="0"/>
                </a:tc>
                <a:tc>
                  <a:txBody>
                    <a:bodyPr/>
                    <a:lstStyle/>
                    <a:p>
                      <a:pPr>
                        <a:spcAft>
                          <a:spcPts val="0"/>
                        </a:spcAft>
                      </a:pPr>
                      <a:r>
                        <a:rPr lang="en-GB" sz="800" i="1" dirty="0">
                          <a:solidFill>
                            <a:srgbClr val="808080"/>
                          </a:solidFill>
                          <a:latin typeface="Century Gothic" pitchFamily="34" charset="0"/>
                          <a:ea typeface="Times New Roman"/>
                          <a:cs typeface="Times New Roman"/>
                        </a:rPr>
                        <a:t>Should be able to use a basic range of everyday expressions relating to personal details and needs. Spelling may not always be completely accurate but meaning will be clear. Should be able to understand and use a few simple grammatical structures and sentence patterns. Should be familiar with the writing system of the language. Should be aware of how to address people both formally and informally as appropriate. </a:t>
                      </a:r>
                      <a:endParaRPr lang="en-GB" sz="1100" dirty="0">
                        <a:latin typeface="Century Gothic" pitchFamily="34" charset="0"/>
                        <a:ea typeface="Times New Roman"/>
                        <a:cs typeface="Times New Roman"/>
                      </a:endParaRPr>
                    </a:p>
                  </a:txBody>
                  <a:tcPr marL="68577" marR="68577" marT="0" marB="0"/>
                </a:tc>
                <a:extLst>
                  <a:ext uri="{0D108BD9-81ED-4DB2-BD59-A6C34878D82A}">
                    <a16:rowId xmlns:a16="http://schemas.microsoft.com/office/drawing/2014/main" val="10005"/>
                  </a:ext>
                </a:extLst>
              </a:tr>
              <a:tr h="725202">
                <a:tc rowSpan="2">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GB" sz="1200" b="1" dirty="0">
                        <a:latin typeface="Century Gothic" pitchFamily="34" charset="0"/>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endParaRPr lang="en-GB" sz="1200" b="1" dirty="0">
                        <a:latin typeface="Century Gothic" pitchFamily="34" charset="0"/>
                        <a:ea typeface="Times New Roman"/>
                        <a:cs typeface="Times New Roman"/>
                      </a:endParaRP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GB" sz="1200" b="1" dirty="0">
                          <a:latin typeface="Century Gothic" pitchFamily="34" charset="0"/>
                          <a:ea typeface="Times New Roman"/>
                          <a:cs typeface="Times New Roman"/>
                        </a:rPr>
                        <a:t>Prelim Stage</a:t>
                      </a:r>
                    </a:p>
                    <a:p>
                      <a:pPr>
                        <a:buFont typeface="Arial" pitchFamily="34" charset="0"/>
                        <a:buNone/>
                      </a:pPr>
                      <a:endParaRPr lang="en-GB" sz="1000" b="0" dirty="0">
                        <a:latin typeface="Century Gothic" pitchFamily="34" charset="0"/>
                      </a:endParaRPr>
                    </a:p>
                  </a:txBody>
                  <a:tcPr marL="91436" marR="91436" marT="45725" marB="45725"/>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GB" sz="1400" b="1" dirty="0">
                          <a:latin typeface="Century Gothic" pitchFamily="34" charset="0"/>
                        </a:rPr>
                        <a:t>Grade</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GB" sz="1400" b="1" dirty="0">
                          <a:latin typeface="Century Gothic" pitchFamily="34" charset="0"/>
                        </a:rPr>
                        <a:t>4</a:t>
                      </a:r>
                    </a:p>
                    <a:p>
                      <a:pPr>
                        <a:buFont typeface="Arial" pitchFamily="34" charset="0"/>
                        <a:buNone/>
                      </a:pPr>
                      <a:endParaRPr lang="en-GB" sz="1000" b="1" dirty="0">
                        <a:latin typeface="Century Gothic" pitchFamily="34" charset="0"/>
                      </a:endParaRPr>
                    </a:p>
                  </a:txBody>
                  <a:tcPr marL="91436" marR="91436" marT="45725" marB="45725"/>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Do they understand the main points and some of the detail from a spoken passage made up of familiar language in simple sentences?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take part in a simple conversation and express their own opinions? </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understand the main points and some detail from short written texts in familiar contexts?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write a short text on a familiar topic, adapting language which they have already learned? </a:t>
                      </a:r>
                      <a:endParaRPr lang="en-GB" sz="1100" dirty="0">
                        <a:latin typeface="Century Gothic" pitchFamily="34" charset="0"/>
                        <a:ea typeface="Times New Roman"/>
                        <a:cs typeface="Times New Roman"/>
                      </a:endParaRPr>
                    </a:p>
                  </a:txBody>
                  <a:tcPr marL="68577" marR="68577" marT="0" marB="0"/>
                </a:tc>
                <a:extLst>
                  <a:ext uri="{0D108BD9-81ED-4DB2-BD59-A6C34878D82A}">
                    <a16:rowId xmlns:a16="http://schemas.microsoft.com/office/drawing/2014/main" val="10006"/>
                  </a:ext>
                </a:extLst>
              </a:tr>
              <a:tr h="810326">
                <a:tc vMerge="1">
                  <a:txBody>
                    <a:bodyPr/>
                    <a:lstStyle/>
                    <a:p>
                      <a:pPr>
                        <a:buFont typeface="Arial" pitchFamily="34" charset="0"/>
                        <a:buNone/>
                      </a:pPr>
                      <a:endParaRPr lang="en-GB" sz="1000" b="0" dirty="0">
                        <a:latin typeface="Calibri"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GB" sz="1400" b="1" dirty="0">
                          <a:latin typeface="Century Gothic" pitchFamily="34" charset="0"/>
                        </a:rPr>
                        <a:t>Grade</a:t>
                      </a:r>
                    </a:p>
                    <a:p>
                      <a:pPr marL="0" marR="0" indent="0" algn="ctr" defTabSz="914400" rtl="0" eaLnBrk="1" fontAlgn="auto" latinLnBrk="0" hangingPunct="1">
                        <a:lnSpc>
                          <a:spcPct val="100000"/>
                        </a:lnSpc>
                        <a:spcBef>
                          <a:spcPts val="0"/>
                        </a:spcBef>
                        <a:spcAft>
                          <a:spcPts val="0"/>
                        </a:spcAft>
                        <a:buClrTx/>
                        <a:buSzTx/>
                        <a:buFont typeface="Arial" pitchFamily="34" charset="0"/>
                        <a:buNone/>
                        <a:tabLst/>
                        <a:defRPr/>
                      </a:pPr>
                      <a:r>
                        <a:rPr lang="en-GB" sz="1400" b="1" dirty="0">
                          <a:latin typeface="Century Gothic" pitchFamily="34" charset="0"/>
                        </a:rPr>
                        <a:t>5</a:t>
                      </a:r>
                    </a:p>
                    <a:p>
                      <a:pPr>
                        <a:buFont typeface="Arial" pitchFamily="34" charset="0"/>
                        <a:buNone/>
                      </a:pPr>
                      <a:endParaRPr lang="en-GB" sz="1000" b="1" dirty="0">
                        <a:latin typeface="Century Gothic" pitchFamily="34" charset="0"/>
                      </a:endParaRPr>
                    </a:p>
                  </a:txBody>
                  <a:tcPr marL="91436" marR="91436" marT="45725" marB="45725"/>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Do they understand the main points and opinions in spoken passages made up of familiar material from various contexts?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give a short prepared talk, on a topic of their choice, including expressing their opinions?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understand the main points and opinions in written texts from various contexts?</a:t>
                      </a:r>
                      <a:endParaRPr lang="en-GB" sz="1100" dirty="0">
                        <a:latin typeface="Century Gothic" pitchFamily="34" charset="0"/>
                        <a:ea typeface="Times New Roman"/>
                        <a:cs typeface="Times New Roman"/>
                      </a:endParaRPr>
                    </a:p>
                  </a:txBody>
                  <a:tcPr marL="68577" marR="68577" marT="0" marB="0"/>
                </a:tc>
                <a:tc>
                  <a:txBody>
                    <a:bodyPr/>
                    <a:lstStyle/>
                    <a:p>
                      <a:pPr marL="342900" lvl="0" indent="-342900">
                        <a:spcAft>
                          <a:spcPts val="0"/>
                        </a:spcAft>
                        <a:buFont typeface="Century Gothic"/>
                        <a:buChar char="-"/>
                      </a:pPr>
                      <a:r>
                        <a:rPr lang="en-GB" sz="800" dirty="0">
                          <a:latin typeface="Century Gothic" pitchFamily="34" charset="0"/>
                          <a:ea typeface="Times New Roman"/>
                          <a:cs typeface="Times New Roman"/>
                        </a:rPr>
                        <a:t>Can they write a short text on a range of familiar topic, using simple sentences?</a:t>
                      </a:r>
                      <a:endParaRPr lang="en-GB" sz="1100" dirty="0">
                        <a:latin typeface="Century Gothic" pitchFamily="34" charset="0"/>
                        <a:ea typeface="Times New Roman"/>
                        <a:cs typeface="Times New Roman"/>
                      </a:endParaRPr>
                    </a:p>
                  </a:txBody>
                  <a:tcPr marL="68577" marR="68577" marT="0" marB="0"/>
                </a:tc>
                <a:extLst>
                  <a:ext uri="{0D108BD9-81ED-4DB2-BD59-A6C34878D82A}">
                    <a16:rowId xmlns:a16="http://schemas.microsoft.com/office/drawing/2014/main" val="10007"/>
                  </a:ext>
                </a:extLst>
              </a:tr>
            </a:tbl>
          </a:graphicData>
        </a:graphic>
      </p:graphicFrame>
      <p:sp>
        <p:nvSpPr>
          <p:cNvPr id="2" name="Footer Placeholder 1"/>
          <p:cNvSpPr>
            <a:spLocks noGrp="1"/>
          </p:cNvSpPr>
          <p:nvPr>
            <p:ph type="ftr" sz="quarter" idx="11"/>
          </p:nvPr>
        </p:nvSpPr>
        <p:spPr/>
        <p:txBody>
          <a:bodyPr/>
          <a:lstStyle/>
          <a:p>
            <a:r>
              <a:rPr lang="en-GB" smtClean="0"/>
              <a:t>(c) Focus Education (UK) Ltd</a:t>
            </a:r>
            <a:endParaRPr lang="en-GB" dirty="0"/>
          </a:p>
        </p:txBody>
      </p:sp>
    </p:spTree>
    <p:extLst>
      <p:ext uri="{BB962C8B-B14F-4D97-AF65-F5344CB8AC3E}">
        <p14:creationId xmlns:p14="http://schemas.microsoft.com/office/powerpoint/2010/main" val="408016112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6680</TotalTime>
  <Words>1317</Words>
  <Application>Microsoft Office PowerPoint</Application>
  <PresentationFormat>On-screen Show (4:3)</PresentationFormat>
  <Paragraphs>149</Paragraphs>
  <Slides>4</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Calibri Light</vt:lpstr>
      <vt:lpstr>Century Gothic</vt:lpstr>
      <vt:lpstr>Times New Roman</vt:lpstr>
      <vt:lpstr>Office Theme</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Subject Leadership – Geography</dc:title>
  <dc:creator>Tim Nelson</dc:creator>
  <cp:lastModifiedBy>Porter, Adam</cp:lastModifiedBy>
  <cp:revision>35</cp:revision>
  <dcterms:created xsi:type="dcterms:W3CDTF">2019-05-08T10:59:27Z</dcterms:created>
  <dcterms:modified xsi:type="dcterms:W3CDTF">2019-11-13T12:31:02Z</dcterms:modified>
</cp:coreProperties>
</file>