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393" r:id="rId2"/>
    <p:sldId id="391" r:id="rId3"/>
    <p:sldId id="390" r:id="rId4"/>
    <p:sldId id="320" r:id="rId5"/>
    <p:sldId id="321" r:id="rId6"/>
    <p:sldId id="386" r:id="rId7"/>
    <p:sldId id="387" r:id="rId8"/>
    <p:sldId id="388" r:id="rId9"/>
    <p:sldId id="38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D2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4660"/>
  </p:normalViewPr>
  <p:slideViewPr>
    <p:cSldViewPr snapToGrid="0">
      <p:cViewPr varScale="1">
        <p:scale>
          <a:sx n="115" d="100"/>
          <a:sy n="115" d="100"/>
        </p:scale>
        <p:origin x="15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E5502-AA08-4CF5-82E2-BC309D7688C1}" type="datetimeFigureOut">
              <a:rPr lang="en-GB" smtClean="0"/>
              <a:t>29/11/2019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A5C2A-F50E-498B-8416-1DAB4A761A84}" type="slidenum">
              <a:rPr lang="en-GB" smtClean="0"/>
              <a:t>‹#›</a:t>
            </a:fld>
            <a:endParaRPr lang="en-GB" dirty="0"/>
          </a:p>
        </p:txBody>
      </p:sp>
    </p:spTree>
    <p:extLst>
      <p:ext uri="{BB962C8B-B14F-4D97-AF65-F5344CB8AC3E}">
        <p14:creationId xmlns:p14="http://schemas.microsoft.com/office/powerpoint/2010/main" val="415801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7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5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4298DF-239F-42E2-B067-A3DA3C943E82}" type="slidenum">
              <a:rPr lang="en-GB" smtClean="0"/>
              <a:pPr fontAlgn="base">
                <a:spcBef>
                  <a:spcPct val="0"/>
                </a:spcBef>
                <a:spcAft>
                  <a:spcPct val="0"/>
                </a:spcAft>
                <a:defRPr/>
              </a:pPr>
              <a:t>4</a:t>
            </a:fld>
            <a:endParaRPr lang="en-GB" dirty="0"/>
          </a:p>
        </p:txBody>
      </p:sp>
    </p:spTree>
    <p:extLst>
      <p:ext uri="{BB962C8B-B14F-4D97-AF65-F5344CB8AC3E}">
        <p14:creationId xmlns:p14="http://schemas.microsoft.com/office/powerpoint/2010/main" val="84773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8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6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A657A7-F657-4C00-BC42-B16AE382DE53}" type="slidenum">
              <a:rPr lang="en-GB" smtClean="0"/>
              <a:pPr fontAlgn="base">
                <a:spcBef>
                  <a:spcPct val="0"/>
                </a:spcBef>
                <a:spcAft>
                  <a:spcPct val="0"/>
                </a:spcAft>
                <a:defRPr/>
              </a:pPr>
              <a:t>5</a:t>
            </a:fld>
            <a:endParaRPr lang="en-GB" dirty="0"/>
          </a:p>
        </p:txBody>
      </p:sp>
    </p:spTree>
    <p:extLst>
      <p:ext uri="{BB962C8B-B14F-4D97-AF65-F5344CB8AC3E}">
        <p14:creationId xmlns:p14="http://schemas.microsoft.com/office/powerpoint/2010/main" val="2589137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0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7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C1994-8EFD-4E54-A1E7-D5A2E3A6394D}" type="slidenum">
              <a:rPr lang="en-GB" smtClean="0"/>
              <a:pPr fontAlgn="base">
                <a:spcBef>
                  <a:spcPct val="0"/>
                </a:spcBef>
                <a:spcAft>
                  <a:spcPct val="0"/>
                </a:spcAft>
                <a:defRPr/>
              </a:pPr>
              <a:t>6</a:t>
            </a:fld>
            <a:endParaRPr lang="en-GB" dirty="0"/>
          </a:p>
        </p:txBody>
      </p:sp>
    </p:spTree>
    <p:extLst>
      <p:ext uri="{BB962C8B-B14F-4D97-AF65-F5344CB8AC3E}">
        <p14:creationId xmlns:p14="http://schemas.microsoft.com/office/powerpoint/2010/main" val="5400129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0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7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BC1994-8EFD-4E54-A1E7-D5A2E3A6394D}" type="slidenum">
              <a:rPr lang="en-GB" smtClean="0"/>
              <a:pPr fontAlgn="base">
                <a:spcBef>
                  <a:spcPct val="0"/>
                </a:spcBef>
                <a:spcAft>
                  <a:spcPct val="0"/>
                </a:spcAft>
                <a:defRPr/>
              </a:pPr>
              <a:t>7</a:t>
            </a:fld>
            <a:endParaRPr lang="en-GB" dirty="0"/>
          </a:p>
        </p:txBody>
      </p:sp>
    </p:spTree>
    <p:extLst>
      <p:ext uri="{BB962C8B-B14F-4D97-AF65-F5344CB8AC3E}">
        <p14:creationId xmlns:p14="http://schemas.microsoft.com/office/powerpoint/2010/main" val="1906787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8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8A9B84-5231-4860-8080-AC11E0BA8384}" type="slidenum">
              <a:rPr lang="en-GB" smtClean="0"/>
              <a:pPr fontAlgn="base">
                <a:spcBef>
                  <a:spcPct val="0"/>
                </a:spcBef>
                <a:spcAft>
                  <a:spcPct val="0"/>
                </a:spcAft>
                <a:defRPr/>
              </a:pPr>
              <a:t>8</a:t>
            </a:fld>
            <a:endParaRPr lang="en-GB" dirty="0"/>
          </a:p>
        </p:txBody>
      </p:sp>
    </p:spTree>
    <p:extLst>
      <p:ext uri="{BB962C8B-B14F-4D97-AF65-F5344CB8AC3E}">
        <p14:creationId xmlns:p14="http://schemas.microsoft.com/office/powerpoint/2010/main" val="3513226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2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70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941826-C291-4D28-BF68-80BA54963909}" type="slidenum">
              <a:rPr lang="en-GB" smtClean="0"/>
              <a:pPr fontAlgn="base">
                <a:spcBef>
                  <a:spcPct val="0"/>
                </a:spcBef>
                <a:spcAft>
                  <a:spcPct val="0"/>
                </a:spcAft>
                <a:defRPr/>
              </a:pPr>
              <a:t>9</a:t>
            </a:fld>
            <a:endParaRPr lang="en-GB" dirty="0"/>
          </a:p>
        </p:txBody>
      </p:sp>
    </p:spTree>
    <p:extLst>
      <p:ext uri="{BB962C8B-B14F-4D97-AF65-F5344CB8AC3E}">
        <p14:creationId xmlns:p14="http://schemas.microsoft.com/office/powerpoint/2010/main" val="1855025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EF6B33-FD72-4A28-A50A-100F8130F8ED}" type="datetime1">
              <a:rPr lang="en-GB" smtClean="0"/>
              <a:t>29/11/2019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417384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F630FF-8947-4996-B60A-FF790FFF18C0}" type="datetime1">
              <a:rPr lang="en-GB" smtClean="0"/>
              <a:t>29/11/2019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75305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ACD318-BE9A-47AD-8C26-D6588F78672D}" type="datetime1">
              <a:rPr lang="en-GB" smtClean="0"/>
              <a:t>29/11/2019</a:t>
            </a:fld>
            <a:endParaRPr lang="en-GB" dirty="0"/>
          </a:p>
        </p:txBody>
      </p:sp>
      <p:sp>
        <p:nvSpPr>
          <p:cNvPr id="3" name="Footer Placeholder 2"/>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4" name="Slide Number Placeholder 3"/>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24679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614F50-CC5B-48B7-BAC7-C80B6A1731FC}" type="datetime1">
              <a:rPr lang="en-GB" smtClean="0"/>
              <a:t>29/11/2019</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r>
              <a:rPr lang="en-GB" smtClean="0"/>
              <a:t>(c) Focus Education (UK) Ltd</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363962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1</a:t>
            </a:fld>
            <a:endParaRPr lang="en-GB" dirty="0"/>
          </a:p>
        </p:txBody>
      </p:sp>
      <p:sp>
        <p:nvSpPr>
          <p:cNvPr id="4" name="Rectangle 3"/>
          <p:cNvSpPr/>
          <p:nvPr/>
        </p:nvSpPr>
        <p:spPr>
          <a:xfrm>
            <a:off x="502920" y="781821"/>
            <a:ext cx="8138160" cy="4312976"/>
          </a:xfrm>
          <a:prstGeom prst="rect">
            <a:avLst/>
          </a:prstGeom>
        </p:spPr>
        <p:txBody>
          <a:bodyPr wrap="square">
            <a:spAutoFit/>
          </a:bodyPr>
          <a:lstStyle/>
          <a:p>
            <a:pPr>
              <a:spcBef>
                <a:spcPts val="295"/>
              </a:spcBef>
              <a:spcAft>
                <a:spcPts val="0"/>
              </a:spcAft>
            </a:pPr>
            <a:r>
              <a:rPr lang="en-GB" sz="2400" b="1" dirty="0">
                <a:solidFill>
                  <a:srgbClr val="0082C9"/>
                </a:solidFill>
                <a:latin typeface="Comic Sans MS" panose="030F0702030302020204" pitchFamily="66" charset="0"/>
                <a:ea typeface="Roboto"/>
                <a:cs typeface="Roboto"/>
              </a:rPr>
              <a:t>Learning in EYFS</a:t>
            </a:r>
            <a:r>
              <a:rPr lang="en-GB" sz="2400" b="1" dirty="0" smtClean="0">
                <a:solidFill>
                  <a:srgbClr val="0082C9"/>
                </a:solidFill>
                <a:latin typeface="Comic Sans MS" panose="030F0702030302020204" pitchFamily="66" charset="0"/>
                <a:ea typeface="Roboto"/>
                <a:cs typeface="Roboto"/>
              </a:rPr>
              <a:t>:</a:t>
            </a:r>
          </a:p>
          <a:p>
            <a:pPr>
              <a:spcBef>
                <a:spcPts val="295"/>
              </a:spcBef>
              <a:spcAft>
                <a:spcPts val="0"/>
              </a:spcAft>
            </a:pPr>
            <a:endParaRPr lang="en-GB" sz="1600" dirty="0">
              <a:latin typeface="Roboto"/>
              <a:ea typeface="Roboto"/>
              <a:cs typeface="Roboto"/>
            </a:endParaRPr>
          </a:p>
          <a:p>
            <a:pPr marL="67310" marR="78740"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 following document </a:t>
            </a:r>
            <a:r>
              <a:rPr lang="en-GB" sz="1600" dirty="0">
                <a:solidFill>
                  <a:srgbClr val="292526"/>
                </a:solidFill>
                <a:latin typeface="Comic Sans MS" panose="030F0702030302020204" pitchFamily="66" charset="0"/>
                <a:ea typeface="Roboto"/>
                <a:cs typeface="Roboto"/>
              </a:rPr>
              <a:t>demonstrates which early years outcomes are prerequisite skills for music within the national curriculum.</a:t>
            </a:r>
            <a:r>
              <a:rPr lang="en-GB" sz="1600" spc="-80" dirty="0">
                <a:solidFill>
                  <a:srgbClr val="292526"/>
                </a:solidFill>
                <a:latin typeface="Comic Sans MS" panose="030F0702030302020204" pitchFamily="66" charset="0"/>
                <a:ea typeface="Roboto"/>
                <a:cs typeface="Roboto"/>
              </a:rPr>
              <a:t> </a:t>
            </a:r>
            <a:endParaRPr lang="en-GB" sz="1600" spc="-80" dirty="0" smtClean="0">
              <a:solidFill>
                <a:srgbClr val="292526"/>
              </a:solidFill>
              <a:latin typeface="Comic Sans MS" panose="030F0702030302020204" pitchFamily="66" charset="0"/>
              <a:ea typeface="Roboto"/>
              <a:cs typeface="Roboto"/>
            </a:endParaRPr>
          </a:p>
          <a:p>
            <a:pPr marL="67310" marR="78740" algn="just">
              <a:lnSpc>
                <a:spcPct val="105000"/>
              </a:lnSpc>
              <a:spcBef>
                <a:spcPts val="570"/>
              </a:spcBef>
              <a:spcAft>
                <a:spcPts val="0"/>
              </a:spcAft>
            </a:pPr>
            <a:endParaRPr lang="en-GB" sz="1600" spc="-80" dirty="0">
              <a:solidFill>
                <a:srgbClr val="292526"/>
              </a:solidFill>
              <a:latin typeface="Comic Sans MS" panose="030F0702030302020204" pitchFamily="66" charset="0"/>
              <a:ea typeface="Roboto"/>
              <a:cs typeface="Roboto"/>
            </a:endParaRPr>
          </a:p>
          <a:p>
            <a:pPr marL="67310" marR="78740" algn="just">
              <a:lnSpc>
                <a:spcPct val="105000"/>
              </a:lnSpc>
              <a:spcBef>
                <a:spcPts val="570"/>
              </a:spcBef>
              <a:spcAft>
                <a:spcPts val="0"/>
              </a:spcAft>
            </a:pPr>
            <a:r>
              <a:rPr lang="en-GB" sz="1600" dirty="0" smtClean="0">
                <a:solidFill>
                  <a:srgbClr val="292526"/>
                </a:solidFill>
                <a:latin typeface="Comic Sans MS" panose="030F0702030302020204" pitchFamily="66" charset="0"/>
                <a:ea typeface="Roboto"/>
                <a:cs typeface="Roboto"/>
              </a:rPr>
              <a:t>The</a:t>
            </a:r>
            <a:r>
              <a:rPr lang="en-GB" sz="1600" spc="-55" dirty="0" smtClean="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table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below</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outlines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most</a:t>
            </a:r>
            <a:r>
              <a:rPr lang="en-GB" sz="1600" spc="-6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relevant</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outcomes</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30-50</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months</a:t>
            </a:r>
            <a:r>
              <a:rPr lang="en-GB" sz="1600" spc="-6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60" dirty="0">
                <a:solidFill>
                  <a:srgbClr val="292526"/>
                </a:solidFill>
                <a:latin typeface="Comic Sans MS" panose="030F0702030302020204" pitchFamily="66" charset="0"/>
                <a:ea typeface="Roboto"/>
                <a:cs typeface="Roboto"/>
              </a:rPr>
              <a:t> </a:t>
            </a:r>
            <a:r>
              <a:rPr lang="en-GB" sz="1600" spc="-15" dirty="0">
                <a:solidFill>
                  <a:srgbClr val="292526"/>
                </a:solidFill>
                <a:latin typeface="Comic Sans MS" panose="030F0702030302020204" pitchFamily="66" charset="0"/>
                <a:ea typeface="Roboto"/>
                <a:cs typeface="Roboto"/>
              </a:rPr>
              <a:t>ELG,</a:t>
            </a:r>
            <a:r>
              <a:rPr lang="en-GB" sz="1600" spc="-5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brought together</a:t>
            </a:r>
            <a:r>
              <a:rPr lang="en-GB" sz="1600" spc="-3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from</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different</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areas</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Early</a:t>
            </a:r>
            <a:r>
              <a:rPr lang="en-GB" sz="1600" spc="-3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Years</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Foundation</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Stage,</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to</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match</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the</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programme</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of</a:t>
            </a:r>
            <a:r>
              <a:rPr lang="en-GB" sz="1600" spc="-25"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study</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for</a:t>
            </a:r>
            <a:r>
              <a:rPr lang="en-GB" sz="1600" spc="-20" dirty="0">
                <a:solidFill>
                  <a:srgbClr val="292526"/>
                </a:solidFill>
                <a:latin typeface="Comic Sans MS" panose="030F0702030302020204" pitchFamily="66" charset="0"/>
                <a:ea typeface="Roboto"/>
                <a:cs typeface="Roboto"/>
              </a:rPr>
              <a:t> </a:t>
            </a:r>
            <a:r>
              <a:rPr lang="en-GB" sz="1600" dirty="0">
                <a:solidFill>
                  <a:srgbClr val="292526"/>
                </a:solidFill>
                <a:latin typeface="Comic Sans MS" panose="030F0702030302020204" pitchFamily="66" charset="0"/>
                <a:ea typeface="Roboto"/>
                <a:cs typeface="Roboto"/>
              </a:rPr>
              <a:t>music</a:t>
            </a:r>
            <a:r>
              <a:rPr lang="en-GB" sz="1600" dirty="0" smtClean="0">
                <a:solidFill>
                  <a:srgbClr val="292526"/>
                </a:solidFill>
                <a:latin typeface="Comic Sans MS" panose="030F0702030302020204" pitchFamily="66" charset="0"/>
                <a:ea typeface="Roboto"/>
                <a:cs typeface="Roboto"/>
              </a:rPr>
              <a:t>.</a:t>
            </a:r>
          </a:p>
          <a:p>
            <a:pPr marL="67310" marR="78740" algn="just">
              <a:lnSpc>
                <a:spcPct val="105000"/>
              </a:lnSpc>
              <a:spcBef>
                <a:spcPts val="570"/>
              </a:spcBef>
              <a:spcAft>
                <a:spcPts val="0"/>
              </a:spcAft>
            </a:pPr>
            <a:endParaRPr lang="en-GB" sz="1600" dirty="0">
              <a:latin typeface="Roboto"/>
              <a:ea typeface="Roboto"/>
              <a:cs typeface="Roboto"/>
            </a:endParaRPr>
          </a:p>
          <a:p>
            <a:pPr marL="67310" algn="just">
              <a:spcBef>
                <a:spcPts val="570"/>
              </a:spcBef>
              <a:spcAft>
                <a:spcPts val="0"/>
              </a:spcAft>
            </a:pPr>
            <a:r>
              <a:rPr lang="en-GB" sz="1600" dirty="0">
                <a:solidFill>
                  <a:srgbClr val="292526"/>
                </a:solidFill>
                <a:latin typeface="Comic Sans MS" panose="030F0702030302020204" pitchFamily="66" charset="0"/>
                <a:ea typeface="Roboto"/>
                <a:cs typeface="Roboto"/>
              </a:rPr>
              <a:t>The most relevant early years outcomes for music are taken from the following areas of learning</a:t>
            </a:r>
            <a:r>
              <a:rPr lang="en-GB" sz="1600" dirty="0" smtClean="0">
                <a:solidFill>
                  <a:srgbClr val="292526"/>
                </a:solidFill>
                <a:latin typeface="Comic Sans MS" panose="030F0702030302020204" pitchFamily="66" charset="0"/>
                <a:ea typeface="Roboto"/>
                <a:cs typeface="Roboto"/>
              </a:rPr>
              <a:t>:</a:t>
            </a:r>
          </a:p>
          <a:p>
            <a:pPr marL="67310" algn="just">
              <a:spcBef>
                <a:spcPts val="570"/>
              </a:spcBef>
              <a:spcAft>
                <a:spcPts val="0"/>
              </a:spcAft>
            </a:pPr>
            <a:endParaRPr lang="en-GB" sz="1600" dirty="0">
              <a:latin typeface="Roboto"/>
              <a:ea typeface="Roboto"/>
              <a:cs typeface="Roboto"/>
            </a:endParaRPr>
          </a:p>
          <a:p>
            <a:pPr marL="342900" lvl="0" indent="-342900">
              <a:spcBef>
                <a:spcPts val="360"/>
              </a:spcBef>
              <a:spcAft>
                <a:spcPts val="0"/>
              </a:spcAft>
              <a:buClr>
                <a:srgbClr val="231F20"/>
              </a:buClr>
              <a:buSzPts val="1100"/>
              <a:buFont typeface="Roboto"/>
              <a:buChar char="•"/>
              <a:tabLst>
                <a:tab pos="571500" algn="l"/>
              </a:tabLst>
            </a:pPr>
            <a:r>
              <a:rPr lang="en-GB" sz="1600" spc="-60" dirty="0">
                <a:solidFill>
                  <a:srgbClr val="231F20"/>
                </a:solidFill>
                <a:latin typeface="Comic Sans MS" panose="030F0702030302020204" pitchFamily="66" charset="0"/>
                <a:ea typeface="Roboto"/>
                <a:cs typeface="Roboto"/>
              </a:rPr>
              <a:t>Understanding the</a:t>
            </a:r>
            <a:r>
              <a:rPr lang="en-GB" sz="1600" spc="-120" dirty="0">
                <a:solidFill>
                  <a:srgbClr val="231F20"/>
                </a:solidFill>
                <a:latin typeface="Comic Sans MS" panose="030F0702030302020204" pitchFamily="66" charset="0"/>
                <a:ea typeface="Roboto"/>
                <a:cs typeface="Roboto"/>
              </a:rPr>
              <a:t> </a:t>
            </a:r>
            <a:r>
              <a:rPr lang="en-GB" sz="1600" spc="-60" dirty="0">
                <a:solidFill>
                  <a:srgbClr val="231F20"/>
                </a:solidFill>
                <a:latin typeface="Comic Sans MS" panose="030F0702030302020204" pitchFamily="66" charset="0"/>
                <a:ea typeface="Roboto"/>
                <a:cs typeface="Roboto"/>
              </a:rPr>
              <a:t>World</a:t>
            </a:r>
            <a:endParaRPr lang="en-GB" sz="1600" spc="-60" dirty="0">
              <a:latin typeface="Roboto"/>
              <a:ea typeface="Roboto"/>
              <a:cs typeface="Roboto"/>
            </a:endParaRPr>
          </a:p>
          <a:p>
            <a:pPr marL="342900" lvl="0" indent="-342900">
              <a:spcBef>
                <a:spcPts val="140"/>
              </a:spcBef>
              <a:spcAft>
                <a:spcPts val="0"/>
              </a:spcAft>
              <a:buClr>
                <a:srgbClr val="231F20"/>
              </a:buClr>
              <a:buSzPts val="1100"/>
              <a:buFont typeface="Roboto"/>
              <a:buChar char="•"/>
              <a:tabLst>
                <a:tab pos="571500" algn="l"/>
              </a:tabLst>
            </a:pPr>
            <a:r>
              <a:rPr lang="en-GB" sz="1600" spc="-60" dirty="0">
                <a:solidFill>
                  <a:srgbClr val="231F20"/>
                </a:solidFill>
                <a:latin typeface="Comic Sans MS" panose="030F0702030302020204" pitchFamily="66" charset="0"/>
                <a:ea typeface="Roboto"/>
                <a:cs typeface="Roboto"/>
              </a:rPr>
              <a:t>Expressive Arts and</a:t>
            </a:r>
            <a:r>
              <a:rPr lang="en-GB" sz="1600" spc="-170" dirty="0">
                <a:solidFill>
                  <a:srgbClr val="231F20"/>
                </a:solidFill>
                <a:latin typeface="Comic Sans MS" panose="030F0702030302020204" pitchFamily="66" charset="0"/>
                <a:ea typeface="Roboto"/>
                <a:cs typeface="Roboto"/>
              </a:rPr>
              <a:t> </a:t>
            </a:r>
            <a:r>
              <a:rPr lang="en-GB" sz="1600" spc="-60" dirty="0">
                <a:solidFill>
                  <a:srgbClr val="231F20"/>
                </a:solidFill>
                <a:latin typeface="Comic Sans MS" panose="030F0702030302020204" pitchFamily="66" charset="0"/>
                <a:ea typeface="Roboto"/>
                <a:cs typeface="Roboto"/>
              </a:rPr>
              <a:t>Design</a:t>
            </a:r>
            <a:endParaRPr lang="en-GB" sz="1600" spc="-60" dirty="0">
              <a:effectLst/>
              <a:latin typeface="Roboto"/>
              <a:ea typeface="Roboto"/>
              <a:cs typeface="Roboto"/>
            </a:endParaRPr>
          </a:p>
        </p:txBody>
      </p:sp>
    </p:spTree>
    <p:extLst>
      <p:ext uri="{BB962C8B-B14F-4D97-AF65-F5344CB8AC3E}">
        <p14:creationId xmlns:p14="http://schemas.microsoft.com/office/powerpoint/2010/main" val="1440484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2</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225131395"/>
              </p:ext>
            </p:extLst>
          </p:nvPr>
        </p:nvGraphicFramePr>
        <p:xfrm>
          <a:off x="821973" y="831716"/>
          <a:ext cx="7500054" cy="5300615"/>
        </p:xfrm>
        <a:graphic>
          <a:graphicData uri="http://schemas.openxmlformats.org/drawingml/2006/table">
            <a:tbl>
              <a:tblPr firstRow="1" firstCol="1" lastRow="1" lastCol="1" bandRow="1" bandCol="1">
                <a:tableStyleId>{5C22544A-7EE6-4342-B048-85BDC9FD1C3A}</a:tableStyleId>
              </a:tblPr>
              <a:tblGrid>
                <a:gridCol w="834530">
                  <a:extLst>
                    <a:ext uri="{9D8B030D-6E8A-4147-A177-3AD203B41FA5}">
                      <a16:colId xmlns:a16="http://schemas.microsoft.com/office/drawing/2014/main" val="2582783211"/>
                    </a:ext>
                  </a:extLst>
                </a:gridCol>
                <a:gridCol w="834530">
                  <a:extLst>
                    <a:ext uri="{9D8B030D-6E8A-4147-A177-3AD203B41FA5}">
                      <a16:colId xmlns:a16="http://schemas.microsoft.com/office/drawing/2014/main" val="749691182"/>
                    </a:ext>
                  </a:extLst>
                </a:gridCol>
                <a:gridCol w="2915497">
                  <a:extLst>
                    <a:ext uri="{9D8B030D-6E8A-4147-A177-3AD203B41FA5}">
                      <a16:colId xmlns:a16="http://schemas.microsoft.com/office/drawing/2014/main" val="214979115"/>
                    </a:ext>
                  </a:extLst>
                </a:gridCol>
                <a:gridCol w="2915497">
                  <a:extLst>
                    <a:ext uri="{9D8B030D-6E8A-4147-A177-3AD203B41FA5}">
                      <a16:colId xmlns:a16="http://schemas.microsoft.com/office/drawing/2014/main" val="920269026"/>
                    </a:ext>
                  </a:extLst>
                </a:gridCol>
              </a:tblGrid>
              <a:tr h="319307">
                <a:tc gridSpan="4">
                  <a:txBody>
                    <a:bodyPr/>
                    <a:lstStyle/>
                    <a:p>
                      <a:pPr marL="114300">
                        <a:lnSpc>
                          <a:spcPct val="107000"/>
                        </a:lnSpc>
                        <a:spcBef>
                          <a:spcPts val="670"/>
                        </a:spcBef>
                        <a:spcAft>
                          <a:spcPts val="0"/>
                        </a:spcAft>
                      </a:pPr>
                      <a:r>
                        <a:rPr lang="en-GB" sz="900" b="0">
                          <a:solidFill>
                            <a:schemeClr val="tx1"/>
                          </a:solidFill>
                          <a:effectLst/>
                        </a:rPr>
                        <a:t>Music</a:t>
                      </a:r>
                      <a:endParaRPr lang="en-GB" sz="900" b="0">
                        <a:solidFill>
                          <a:schemeClr val="tx1"/>
                        </a:solidFill>
                        <a:effectLst/>
                        <a:latin typeface="Roboto"/>
                        <a:ea typeface="Roboto"/>
                        <a:cs typeface="Roboto"/>
                      </a:endParaRPr>
                    </a:p>
                  </a:txBody>
                  <a:tcPr marL="0" marR="0"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66747945"/>
                  </a:ext>
                </a:extLst>
              </a:tr>
              <a:tr h="826443">
                <a:tc rowSpan="2">
                  <a:txBody>
                    <a:bodyPr/>
                    <a:lstStyle/>
                    <a:p>
                      <a:pPr marL="72390">
                        <a:lnSpc>
                          <a:spcPct val="107000"/>
                        </a:lnSpc>
                        <a:spcBef>
                          <a:spcPts val="315"/>
                        </a:spcBef>
                        <a:spcAft>
                          <a:spcPts val="0"/>
                        </a:spcAft>
                      </a:pPr>
                      <a:r>
                        <a:rPr lang="en-GB" sz="900" b="0">
                          <a:solidFill>
                            <a:schemeClr val="tx1"/>
                          </a:solidFill>
                          <a:effectLst/>
                        </a:rPr>
                        <a:t>30-50 Months</a:t>
                      </a:r>
                      <a:endParaRPr lang="en-GB" sz="900" b="0">
                        <a:solidFill>
                          <a:schemeClr val="tx1"/>
                        </a:solidFill>
                        <a:effectLst/>
                        <a:latin typeface="Roboto"/>
                        <a:ea typeface="Roboto"/>
                        <a:cs typeface="Roboto"/>
                      </a:endParaRPr>
                    </a:p>
                  </a:txBody>
                  <a:tcPr marL="0" marR="0" marT="0" marB="0"/>
                </a:tc>
                <a:tc rowSpan="2">
                  <a:txBody>
                    <a:bodyPr/>
                    <a:lstStyle/>
                    <a:p>
                      <a:pPr marL="74930" marR="93345">
                        <a:lnSpc>
                          <a:spcPct val="107000"/>
                        </a:lnSpc>
                        <a:spcBef>
                          <a:spcPts val="315"/>
                        </a:spcBef>
                        <a:spcAft>
                          <a:spcPts val="0"/>
                        </a:spcAft>
                      </a:pPr>
                      <a:r>
                        <a:rPr lang="en-GB" sz="900" b="0">
                          <a:solidFill>
                            <a:schemeClr val="tx1"/>
                          </a:solidFill>
                          <a:effectLst/>
                        </a:rPr>
                        <a:t>Expressive Arts and Design</a:t>
                      </a:r>
                      <a:endParaRPr lang="en-GB" sz="900" b="0">
                        <a:solidFill>
                          <a:schemeClr val="tx1"/>
                        </a:solidFill>
                        <a:effectLst/>
                        <a:latin typeface="Roboto"/>
                        <a:ea typeface="Roboto"/>
                        <a:cs typeface="Roboto"/>
                      </a:endParaRPr>
                    </a:p>
                  </a:txBody>
                  <a:tcPr marL="0" marR="0" marT="0" marB="0"/>
                </a:tc>
                <a:tc>
                  <a:txBody>
                    <a:bodyPr/>
                    <a:lstStyle/>
                    <a:p>
                      <a:pPr marL="77470" marR="200025">
                        <a:lnSpc>
                          <a:spcPct val="107000"/>
                        </a:lnSpc>
                        <a:spcBef>
                          <a:spcPts val="315"/>
                        </a:spcBef>
                        <a:spcAft>
                          <a:spcPts val="0"/>
                        </a:spcAft>
                      </a:pPr>
                      <a:r>
                        <a:rPr lang="en-GB" sz="900" b="0">
                          <a:solidFill>
                            <a:schemeClr val="tx1"/>
                          </a:solidFill>
                          <a:effectLst/>
                        </a:rPr>
                        <a:t>Exploring and Using Media and Materials</a:t>
                      </a:r>
                      <a:endParaRPr lang="en-GB" sz="900" b="0">
                        <a:solidFill>
                          <a:schemeClr val="tx1"/>
                        </a:solidFill>
                        <a:effectLst/>
                        <a:latin typeface="Roboto"/>
                        <a:ea typeface="Roboto"/>
                        <a:cs typeface="Roboto"/>
                      </a:endParaRPr>
                    </a:p>
                  </a:txBody>
                  <a:tcPr marL="0" marR="0" marT="0" marB="0"/>
                </a:tc>
                <a:tc>
                  <a:txBody>
                    <a:bodyPr/>
                    <a:lstStyle/>
                    <a:p>
                      <a:pPr marL="342900" lvl="0" indent="-342900">
                        <a:lnSpc>
                          <a:spcPct val="107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55">
                          <a:solidFill>
                            <a:schemeClr val="tx1"/>
                          </a:solidFill>
                          <a:effectLst/>
                        </a:rPr>
                        <a:t> </a:t>
                      </a:r>
                      <a:r>
                        <a:rPr lang="en-GB" sz="900" b="0" spc="-50">
                          <a:solidFill>
                            <a:schemeClr val="tx1"/>
                          </a:solidFill>
                          <a:effectLst/>
                        </a:rPr>
                        <a:t>sing a few familiar songs.</a:t>
                      </a:r>
                    </a:p>
                    <a:p>
                      <a:pPr marL="342900" lvl="0" indent="-342900">
                        <a:lnSpc>
                          <a:spcPct val="107000"/>
                        </a:lnSpc>
                        <a:spcBef>
                          <a:spcPts val="43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55">
                          <a:solidFill>
                            <a:schemeClr val="tx1"/>
                          </a:solidFill>
                          <a:effectLst/>
                        </a:rPr>
                        <a:t> </a:t>
                      </a:r>
                      <a:r>
                        <a:rPr lang="en-GB" sz="900" b="0" spc="-50">
                          <a:solidFill>
                            <a:schemeClr val="tx1"/>
                          </a:solidFill>
                          <a:effectLst/>
                        </a:rPr>
                        <a:t>imitate movement in</a:t>
                      </a:r>
                      <a:r>
                        <a:rPr lang="en-GB" sz="900" b="0" spc="-55">
                          <a:solidFill>
                            <a:schemeClr val="tx1"/>
                          </a:solidFill>
                          <a:effectLst/>
                        </a:rPr>
                        <a:t> </a:t>
                      </a:r>
                      <a:r>
                        <a:rPr lang="en-GB" sz="900" b="0" spc="-50">
                          <a:solidFill>
                            <a:schemeClr val="tx1"/>
                          </a:solidFill>
                          <a:effectLst/>
                        </a:rPr>
                        <a:t>response</a:t>
                      </a:r>
                      <a:r>
                        <a:rPr lang="en-GB" sz="900" b="0" spc="-55">
                          <a:solidFill>
                            <a:schemeClr val="tx1"/>
                          </a:solidFill>
                          <a:effectLst/>
                        </a:rPr>
                        <a:t> </a:t>
                      </a:r>
                      <a:r>
                        <a:rPr lang="en-GB" sz="900" b="0" spc="-50">
                          <a:solidFill>
                            <a:schemeClr val="tx1"/>
                          </a:solidFill>
                          <a:effectLst/>
                        </a:rPr>
                        <a:t>to music.</a:t>
                      </a:r>
                    </a:p>
                    <a:p>
                      <a:pPr marL="342900" lvl="0" indent="-342900">
                        <a:lnSpc>
                          <a:spcPct val="107000"/>
                        </a:lnSpc>
                        <a:spcBef>
                          <a:spcPts val="430"/>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55">
                          <a:solidFill>
                            <a:schemeClr val="tx1"/>
                          </a:solidFill>
                          <a:effectLst/>
                        </a:rPr>
                        <a:t> </a:t>
                      </a:r>
                      <a:r>
                        <a:rPr lang="en-GB" sz="900" b="0" spc="-50">
                          <a:solidFill>
                            <a:schemeClr val="tx1"/>
                          </a:solidFill>
                          <a:effectLst/>
                        </a:rPr>
                        <a:t>tap out simple repeated</a:t>
                      </a:r>
                      <a:r>
                        <a:rPr lang="en-GB" sz="900" b="0" spc="-55">
                          <a:solidFill>
                            <a:schemeClr val="tx1"/>
                          </a:solidFill>
                          <a:effectLst/>
                        </a:rPr>
                        <a:t> </a:t>
                      </a:r>
                      <a:r>
                        <a:rPr lang="en-GB" sz="900" b="0" spc="-50">
                          <a:solidFill>
                            <a:schemeClr val="tx1"/>
                          </a:solidFill>
                          <a:effectLst/>
                        </a:rPr>
                        <a:t>rhythms.</a:t>
                      </a:r>
                    </a:p>
                    <a:p>
                      <a:pPr marL="342900" lvl="0" indent="-342900">
                        <a:lnSpc>
                          <a:spcPct val="107000"/>
                        </a:lnSpc>
                        <a:spcBef>
                          <a:spcPts val="43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55">
                          <a:solidFill>
                            <a:schemeClr val="tx1"/>
                          </a:solidFill>
                          <a:effectLst/>
                        </a:rPr>
                        <a:t> </a:t>
                      </a:r>
                      <a:r>
                        <a:rPr lang="en-GB" sz="900" b="0" spc="-50">
                          <a:solidFill>
                            <a:schemeClr val="tx1"/>
                          </a:solidFill>
                          <a:effectLst/>
                        </a:rPr>
                        <a:t>explore and learn</a:t>
                      </a:r>
                      <a:r>
                        <a:rPr lang="en-GB" sz="900" b="0" spc="-55">
                          <a:solidFill>
                            <a:schemeClr val="tx1"/>
                          </a:solidFill>
                          <a:effectLst/>
                        </a:rPr>
                        <a:t> </a:t>
                      </a:r>
                      <a:r>
                        <a:rPr lang="en-GB" sz="900" b="0" spc="-50">
                          <a:solidFill>
                            <a:schemeClr val="tx1"/>
                          </a:solidFill>
                          <a:effectLst/>
                        </a:rPr>
                        <a:t>how sounds can</a:t>
                      </a:r>
                      <a:r>
                        <a:rPr lang="en-GB" sz="900" b="0" spc="-60">
                          <a:solidFill>
                            <a:schemeClr val="tx1"/>
                          </a:solidFill>
                          <a:effectLst/>
                        </a:rPr>
                        <a:t> </a:t>
                      </a:r>
                      <a:r>
                        <a:rPr lang="en-GB" sz="900" b="0" spc="-50">
                          <a:solidFill>
                            <a:schemeClr val="tx1"/>
                          </a:solidFill>
                          <a:effectLst/>
                        </a:rPr>
                        <a:t>be changed.</a:t>
                      </a:r>
                      <a:endParaRPr lang="en-GB" sz="900" b="0" spc="-5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3587616980"/>
                  </a:ext>
                </a:extLst>
              </a:tr>
              <a:tr h="1353008">
                <a:tc vMerge="1">
                  <a:txBody>
                    <a:bodyPr/>
                    <a:lstStyle/>
                    <a:p>
                      <a:endParaRPr lang="en-GB"/>
                    </a:p>
                  </a:txBody>
                  <a:tcPr/>
                </a:tc>
                <a:tc vMerge="1">
                  <a:txBody>
                    <a:bodyPr/>
                    <a:lstStyle/>
                    <a:p>
                      <a:endParaRPr lang="en-GB"/>
                    </a:p>
                  </a:txBody>
                  <a:tcPr/>
                </a:tc>
                <a:tc>
                  <a:txBody>
                    <a:bodyPr/>
                    <a:lstStyle/>
                    <a:p>
                      <a:pPr marL="77470" marR="312420">
                        <a:lnSpc>
                          <a:spcPct val="107000"/>
                        </a:lnSpc>
                        <a:spcBef>
                          <a:spcPts val="315"/>
                        </a:spcBef>
                        <a:spcAft>
                          <a:spcPts val="0"/>
                        </a:spcAft>
                      </a:pPr>
                      <a:r>
                        <a:rPr lang="en-GB" sz="900" b="0">
                          <a:solidFill>
                            <a:schemeClr val="tx1"/>
                          </a:solidFill>
                          <a:effectLst/>
                        </a:rPr>
                        <a:t>Being Imaginative</a:t>
                      </a:r>
                      <a:endParaRPr lang="en-GB" sz="900" b="0">
                        <a:solidFill>
                          <a:schemeClr val="tx1"/>
                        </a:solidFill>
                        <a:effectLst/>
                        <a:latin typeface="Roboto"/>
                        <a:ea typeface="Roboto"/>
                        <a:cs typeface="Roboto"/>
                      </a:endParaRPr>
                    </a:p>
                  </a:txBody>
                  <a:tcPr marL="0" marR="0" marT="0" marB="0"/>
                </a:tc>
                <a:tc>
                  <a:txBody>
                    <a:bodyPr/>
                    <a:lstStyle/>
                    <a:p>
                      <a:pPr marL="342900" lvl="0" indent="-342900">
                        <a:lnSpc>
                          <a:spcPct val="107000"/>
                        </a:lnSpc>
                        <a:spcBef>
                          <a:spcPts val="315"/>
                        </a:spcBef>
                        <a:spcAft>
                          <a:spcPts val="0"/>
                        </a:spcAft>
                        <a:buClr>
                          <a:srgbClr val="231F20"/>
                        </a:buClr>
                        <a:buSzPts val="1000"/>
                        <a:buFont typeface="Roboto"/>
                        <a:buChar char="•"/>
                        <a:tabLst>
                          <a:tab pos="180975" algn="l"/>
                        </a:tabLst>
                      </a:pPr>
                      <a:r>
                        <a:rPr lang="en-GB" sz="900" b="0" spc="-25" dirty="0">
                          <a:solidFill>
                            <a:schemeClr val="tx1"/>
                          </a:solidFill>
                          <a:effectLst/>
                        </a:rPr>
                        <a:t>To</a:t>
                      </a:r>
                      <a:r>
                        <a:rPr lang="en-GB" sz="900" b="0" spc="-55" dirty="0">
                          <a:solidFill>
                            <a:schemeClr val="tx1"/>
                          </a:solidFill>
                          <a:effectLst/>
                        </a:rPr>
                        <a:t> </a:t>
                      </a:r>
                      <a:r>
                        <a:rPr lang="en-GB" sz="900" b="0" spc="-50" dirty="0">
                          <a:solidFill>
                            <a:schemeClr val="tx1"/>
                          </a:solidFill>
                          <a:effectLst/>
                        </a:rPr>
                        <a:t>develop a</a:t>
                      </a:r>
                      <a:r>
                        <a:rPr lang="en-GB" sz="900" b="0" spc="-55" dirty="0">
                          <a:solidFill>
                            <a:schemeClr val="tx1"/>
                          </a:solidFill>
                          <a:effectLst/>
                        </a:rPr>
                        <a:t> </a:t>
                      </a:r>
                      <a:r>
                        <a:rPr lang="en-GB" sz="900" b="0" spc="-50" dirty="0">
                          <a:solidFill>
                            <a:schemeClr val="tx1"/>
                          </a:solidFill>
                          <a:effectLst/>
                        </a:rPr>
                        <a:t>preference for</a:t>
                      </a:r>
                      <a:r>
                        <a:rPr lang="en-GB" sz="900" b="0" spc="-55" dirty="0">
                          <a:solidFill>
                            <a:schemeClr val="tx1"/>
                          </a:solidFill>
                          <a:effectLst/>
                        </a:rPr>
                        <a:t> </a:t>
                      </a:r>
                      <a:r>
                        <a:rPr lang="en-GB" sz="900" b="0" spc="-50" dirty="0">
                          <a:solidFill>
                            <a:schemeClr val="tx1"/>
                          </a:solidFill>
                          <a:effectLst/>
                        </a:rPr>
                        <a:t>forms of</a:t>
                      </a:r>
                      <a:r>
                        <a:rPr lang="en-GB" sz="900" b="0" spc="-55" dirty="0">
                          <a:solidFill>
                            <a:schemeClr val="tx1"/>
                          </a:solidFill>
                          <a:effectLst/>
                        </a:rPr>
                        <a:t> </a:t>
                      </a:r>
                      <a:r>
                        <a:rPr lang="en-GB" sz="900" b="0" spc="-50" dirty="0">
                          <a:solidFill>
                            <a:schemeClr val="tx1"/>
                          </a:solidFill>
                          <a:effectLst/>
                        </a:rPr>
                        <a:t>expression.</a:t>
                      </a:r>
                    </a:p>
                    <a:p>
                      <a:pPr marL="342900" marR="169545" lvl="0" indent="-342900">
                        <a:lnSpc>
                          <a:spcPct val="111000"/>
                        </a:lnSpc>
                        <a:spcBef>
                          <a:spcPts val="435"/>
                        </a:spcBef>
                        <a:spcAft>
                          <a:spcPts val="0"/>
                        </a:spcAft>
                        <a:buClr>
                          <a:srgbClr val="231F20"/>
                        </a:buClr>
                        <a:buSzPts val="1000"/>
                        <a:buFont typeface="Roboto"/>
                        <a:buChar char="•"/>
                        <a:tabLst>
                          <a:tab pos="180975" algn="l"/>
                        </a:tabLst>
                      </a:pPr>
                      <a:r>
                        <a:rPr lang="en-GB" sz="900" b="0" spc="-25" dirty="0">
                          <a:solidFill>
                            <a:schemeClr val="tx1"/>
                          </a:solidFill>
                          <a:effectLst/>
                        </a:rPr>
                        <a:t>To</a:t>
                      </a:r>
                      <a:r>
                        <a:rPr lang="en-GB" sz="900" b="0" spc="-60" dirty="0">
                          <a:solidFill>
                            <a:schemeClr val="tx1"/>
                          </a:solidFill>
                          <a:effectLst/>
                        </a:rPr>
                        <a:t> </a:t>
                      </a:r>
                      <a:r>
                        <a:rPr lang="en-GB" sz="900" b="0" spc="-50" dirty="0">
                          <a:solidFill>
                            <a:schemeClr val="tx1"/>
                          </a:solidFill>
                          <a:effectLst/>
                        </a:rPr>
                        <a:t>notice</a:t>
                      </a:r>
                      <a:r>
                        <a:rPr lang="en-GB" sz="900" b="0" spc="-55" dirty="0">
                          <a:solidFill>
                            <a:schemeClr val="tx1"/>
                          </a:solidFill>
                          <a:effectLst/>
                        </a:rPr>
                        <a:t> </a:t>
                      </a:r>
                      <a:r>
                        <a:rPr lang="en-GB" sz="900" b="0" spc="-50" dirty="0">
                          <a:solidFill>
                            <a:schemeClr val="tx1"/>
                          </a:solidFill>
                          <a:effectLst/>
                        </a:rPr>
                        <a:t>what</a:t>
                      </a:r>
                      <a:r>
                        <a:rPr lang="en-GB" sz="900" b="0" spc="-60" dirty="0">
                          <a:solidFill>
                            <a:schemeClr val="tx1"/>
                          </a:solidFill>
                          <a:effectLst/>
                        </a:rPr>
                        <a:t> </a:t>
                      </a:r>
                      <a:r>
                        <a:rPr lang="en-GB" sz="900" b="0" spc="-50" dirty="0">
                          <a:solidFill>
                            <a:schemeClr val="tx1"/>
                          </a:solidFill>
                          <a:effectLst/>
                        </a:rPr>
                        <a:t>adults</a:t>
                      </a:r>
                      <a:r>
                        <a:rPr lang="en-GB" sz="900" b="0" spc="-60" dirty="0">
                          <a:solidFill>
                            <a:schemeClr val="tx1"/>
                          </a:solidFill>
                          <a:effectLst/>
                        </a:rPr>
                        <a:t> </a:t>
                      </a:r>
                      <a:r>
                        <a:rPr lang="en-GB" sz="900" b="0" spc="-50" dirty="0">
                          <a:solidFill>
                            <a:schemeClr val="tx1"/>
                          </a:solidFill>
                          <a:effectLst/>
                        </a:rPr>
                        <a:t>do,</a:t>
                      </a:r>
                      <a:r>
                        <a:rPr lang="en-GB" sz="900" b="0" spc="-55" dirty="0">
                          <a:solidFill>
                            <a:schemeClr val="tx1"/>
                          </a:solidFill>
                          <a:effectLst/>
                        </a:rPr>
                        <a:t> </a:t>
                      </a:r>
                      <a:r>
                        <a:rPr lang="en-GB" sz="900" b="0" spc="-50" dirty="0">
                          <a:solidFill>
                            <a:schemeClr val="tx1"/>
                          </a:solidFill>
                          <a:effectLst/>
                        </a:rPr>
                        <a:t>imitating</a:t>
                      </a:r>
                      <a:r>
                        <a:rPr lang="en-GB" sz="900" b="0" spc="-60" dirty="0">
                          <a:solidFill>
                            <a:schemeClr val="tx1"/>
                          </a:solidFill>
                          <a:effectLst/>
                        </a:rPr>
                        <a:t> </a:t>
                      </a:r>
                      <a:r>
                        <a:rPr lang="en-GB" sz="900" b="0" spc="-50" dirty="0">
                          <a:solidFill>
                            <a:schemeClr val="tx1"/>
                          </a:solidFill>
                          <a:effectLst/>
                        </a:rPr>
                        <a:t>what</a:t>
                      </a:r>
                      <a:r>
                        <a:rPr lang="en-GB" sz="900" b="0" spc="-60" dirty="0">
                          <a:solidFill>
                            <a:schemeClr val="tx1"/>
                          </a:solidFill>
                          <a:effectLst/>
                        </a:rPr>
                        <a:t> </a:t>
                      </a:r>
                      <a:r>
                        <a:rPr lang="en-GB" sz="900" b="0" spc="-50" dirty="0">
                          <a:solidFill>
                            <a:schemeClr val="tx1"/>
                          </a:solidFill>
                          <a:effectLst/>
                        </a:rPr>
                        <a:t>is</a:t>
                      </a:r>
                      <a:r>
                        <a:rPr lang="en-GB" sz="900" b="0" spc="-55" dirty="0">
                          <a:solidFill>
                            <a:schemeClr val="tx1"/>
                          </a:solidFill>
                          <a:effectLst/>
                        </a:rPr>
                        <a:t> </a:t>
                      </a:r>
                      <a:r>
                        <a:rPr lang="en-GB" sz="900" b="0" spc="-50" dirty="0">
                          <a:solidFill>
                            <a:schemeClr val="tx1"/>
                          </a:solidFill>
                          <a:effectLst/>
                        </a:rPr>
                        <a:t>observed</a:t>
                      </a:r>
                      <a:r>
                        <a:rPr lang="en-GB" sz="900" b="0" spc="-55" dirty="0">
                          <a:solidFill>
                            <a:schemeClr val="tx1"/>
                          </a:solidFill>
                          <a:effectLst/>
                        </a:rPr>
                        <a:t> </a:t>
                      </a:r>
                      <a:r>
                        <a:rPr lang="en-GB" sz="900" b="0" spc="-50" dirty="0">
                          <a:solidFill>
                            <a:schemeClr val="tx1"/>
                          </a:solidFill>
                          <a:effectLst/>
                        </a:rPr>
                        <a:t>and</a:t>
                      </a:r>
                      <a:r>
                        <a:rPr lang="en-GB" sz="900" b="0" spc="-55" dirty="0">
                          <a:solidFill>
                            <a:schemeClr val="tx1"/>
                          </a:solidFill>
                          <a:effectLst/>
                        </a:rPr>
                        <a:t> </a:t>
                      </a:r>
                      <a:r>
                        <a:rPr lang="en-GB" sz="900" b="0" spc="-50" dirty="0">
                          <a:solidFill>
                            <a:schemeClr val="tx1"/>
                          </a:solidFill>
                          <a:effectLst/>
                        </a:rPr>
                        <a:t>then doing</a:t>
                      </a:r>
                      <a:r>
                        <a:rPr lang="en-GB" sz="900" b="0" spc="-55" dirty="0">
                          <a:solidFill>
                            <a:schemeClr val="tx1"/>
                          </a:solidFill>
                          <a:effectLst/>
                        </a:rPr>
                        <a:t> </a:t>
                      </a:r>
                      <a:r>
                        <a:rPr lang="en-GB" sz="900" b="0" spc="-50" dirty="0">
                          <a:solidFill>
                            <a:schemeClr val="tx1"/>
                          </a:solidFill>
                          <a:effectLst/>
                        </a:rPr>
                        <a:t>it spontaneously when</a:t>
                      </a:r>
                      <a:r>
                        <a:rPr lang="en-GB" sz="900" b="0" spc="-55" dirty="0">
                          <a:solidFill>
                            <a:schemeClr val="tx1"/>
                          </a:solidFill>
                          <a:effectLst/>
                        </a:rPr>
                        <a:t> </a:t>
                      </a:r>
                      <a:r>
                        <a:rPr lang="en-GB" sz="900" b="0" spc="-50" dirty="0">
                          <a:solidFill>
                            <a:schemeClr val="tx1"/>
                          </a:solidFill>
                          <a:effectLst/>
                        </a:rPr>
                        <a:t>the adult is</a:t>
                      </a:r>
                      <a:r>
                        <a:rPr lang="en-GB" sz="900" b="0" spc="-55" dirty="0">
                          <a:solidFill>
                            <a:schemeClr val="tx1"/>
                          </a:solidFill>
                          <a:effectLst/>
                        </a:rPr>
                        <a:t> </a:t>
                      </a:r>
                      <a:r>
                        <a:rPr lang="en-GB" sz="900" b="0" spc="-50" dirty="0">
                          <a:solidFill>
                            <a:schemeClr val="tx1"/>
                          </a:solidFill>
                          <a:effectLst/>
                        </a:rPr>
                        <a:t>not there.</a:t>
                      </a:r>
                    </a:p>
                    <a:p>
                      <a:pPr marL="342900" lvl="0" indent="-342900">
                        <a:lnSpc>
                          <a:spcPct val="107000"/>
                        </a:lnSpc>
                        <a:spcBef>
                          <a:spcPts val="295"/>
                        </a:spcBef>
                        <a:spcAft>
                          <a:spcPts val="0"/>
                        </a:spcAft>
                        <a:buClr>
                          <a:srgbClr val="231F20"/>
                        </a:buClr>
                        <a:buSzPts val="1000"/>
                        <a:buFont typeface="Roboto"/>
                        <a:buChar char="•"/>
                        <a:tabLst>
                          <a:tab pos="180975" algn="l"/>
                        </a:tabLst>
                      </a:pPr>
                      <a:r>
                        <a:rPr lang="en-GB" sz="900" b="0" spc="-25" dirty="0">
                          <a:solidFill>
                            <a:schemeClr val="tx1"/>
                          </a:solidFill>
                          <a:effectLst/>
                        </a:rPr>
                        <a:t>To</a:t>
                      </a:r>
                      <a:r>
                        <a:rPr lang="en-GB" sz="900" b="0" spc="-60" dirty="0">
                          <a:solidFill>
                            <a:schemeClr val="tx1"/>
                          </a:solidFill>
                          <a:effectLst/>
                        </a:rPr>
                        <a:t> </a:t>
                      </a:r>
                      <a:r>
                        <a:rPr lang="en-GB" sz="900" b="0" spc="-50" dirty="0">
                          <a:solidFill>
                            <a:schemeClr val="tx1"/>
                          </a:solidFill>
                          <a:effectLst/>
                        </a:rPr>
                        <a:t>sing to self and make up simple songs.</a:t>
                      </a:r>
                    </a:p>
                    <a:p>
                      <a:pPr marL="342900" lvl="0" indent="-342900">
                        <a:lnSpc>
                          <a:spcPct val="107000"/>
                        </a:lnSpc>
                        <a:spcBef>
                          <a:spcPts val="430"/>
                        </a:spcBef>
                        <a:spcAft>
                          <a:spcPts val="0"/>
                        </a:spcAft>
                        <a:buClr>
                          <a:srgbClr val="231F20"/>
                        </a:buClr>
                        <a:buSzPts val="1000"/>
                        <a:buFont typeface="Roboto"/>
                        <a:buChar char="•"/>
                        <a:tabLst>
                          <a:tab pos="180975" algn="l"/>
                        </a:tabLst>
                      </a:pPr>
                      <a:r>
                        <a:rPr lang="en-GB" sz="900" b="0" spc="-25" dirty="0">
                          <a:solidFill>
                            <a:schemeClr val="tx1"/>
                          </a:solidFill>
                          <a:effectLst/>
                        </a:rPr>
                        <a:t>To </a:t>
                      </a:r>
                      <a:r>
                        <a:rPr lang="en-GB" sz="900" b="0" spc="-50" dirty="0">
                          <a:solidFill>
                            <a:schemeClr val="tx1"/>
                          </a:solidFill>
                          <a:effectLst/>
                        </a:rPr>
                        <a:t>make up</a:t>
                      </a:r>
                      <a:r>
                        <a:rPr lang="en-GB" sz="900" b="0" spc="-135" dirty="0">
                          <a:solidFill>
                            <a:schemeClr val="tx1"/>
                          </a:solidFill>
                          <a:effectLst/>
                        </a:rPr>
                        <a:t> </a:t>
                      </a:r>
                      <a:r>
                        <a:rPr lang="en-GB" sz="900" b="0" spc="-50" dirty="0">
                          <a:solidFill>
                            <a:schemeClr val="tx1"/>
                          </a:solidFill>
                          <a:effectLst/>
                        </a:rPr>
                        <a:t>rhythms.</a:t>
                      </a:r>
                    </a:p>
                    <a:p>
                      <a:pPr marL="342900" marR="162560" lvl="0" indent="-342900">
                        <a:lnSpc>
                          <a:spcPct val="111000"/>
                        </a:lnSpc>
                        <a:spcBef>
                          <a:spcPts val="435"/>
                        </a:spcBef>
                        <a:spcAft>
                          <a:spcPts val="0"/>
                        </a:spcAft>
                        <a:buClr>
                          <a:srgbClr val="231F20"/>
                        </a:buClr>
                        <a:buSzPts val="1000"/>
                        <a:buFont typeface="Roboto"/>
                        <a:buChar char="•"/>
                        <a:tabLst>
                          <a:tab pos="180975" algn="l"/>
                        </a:tabLst>
                      </a:pPr>
                      <a:r>
                        <a:rPr lang="en-GB" sz="900" b="0" spc="-25" dirty="0">
                          <a:solidFill>
                            <a:schemeClr val="tx1"/>
                          </a:solidFill>
                          <a:effectLst/>
                        </a:rPr>
                        <a:t>To</a:t>
                      </a:r>
                      <a:r>
                        <a:rPr lang="en-GB" sz="900" b="0" spc="-70" dirty="0">
                          <a:solidFill>
                            <a:schemeClr val="tx1"/>
                          </a:solidFill>
                          <a:effectLst/>
                        </a:rPr>
                        <a:t> </a:t>
                      </a:r>
                      <a:r>
                        <a:rPr lang="en-GB" sz="900" b="0" spc="-50" dirty="0">
                          <a:solidFill>
                            <a:schemeClr val="tx1"/>
                          </a:solidFill>
                          <a:effectLst/>
                        </a:rPr>
                        <a:t>capture</a:t>
                      </a:r>
                      <a:r>
                        <a:rPr lang="en-GB" sz="900" b="0" spc="-60" dirty="0">
                          <a:solidFill>
                            <a:schemeClr val="tx1"/>
                          </a:solidFill>
                          <a:effectLst/>
                        </a:rPr>
                        <a:t> </a:t>
                      </a:r>
                      <a:r>
                        <a:rPr lang="en-GB" sz="900" b="0" spc="-50" dirty="0">
                          <a:solidFill>
                            <a:schemeClr val="tx1"/>
                          </a:solidFill>
                          <a:effectLst/>
                        </a:rPr>
                        <a:t>experiences</a:t>
                      </a:r>
                      <a:r>
                        <a:rPr lang="en-GB" sz="900" b="0" spc="-70" dirty="0">
                          <a:solidFill>
                            <a:schemeClr val="tx1"/>
                          </a:solidFill>
                          <a:effectLst/>
                        </a:rPr>
                        <a:t> </a:t>
                      </a:r>
                      <a:r>
                        <a:rPr lang="en-GB" sz="900" b="0" spc="-50" dirty="0">
                          <a:solidFill>
                            <a:schemeClr val="tx1"/>
                          </a:solidFill>
                          <a:effectLst/>
                        </a:rPr>
                        <a:t>and</a:t>
                      </a:r>
                      <a:r>
                        <a:rPr lang="en-GB" sz="900" b="0" spc="-60" dirty="0">
                          <a:solidFill>
                            <a:schemeClr val="tx1"/>
                          </a:solidFill>
                          <a:effectLst/>
                        </a:rPr>
                        <a:t> </a:t>
                      </a:r>
                      <a:r>
                        <a:rPr lang="en-GB" sz="900" b="0" spc="-50" dirty="0">
                          <a:solidFill>
                            <a:schemeClr val="tx1"/>
                          </a:solidFill>
                          <a:effectLst/>
                        </a:rPr>
                        <a:t>responses</a:t>
                      </a:r>
                      <a:r>
                        <a:rPr lang="en-GB" sz="900" b="0" spc="-65" dirty="0">
                          <a:solidFill>
                            <a:schemeClr val="tx1"/>
                          </a:solidFill>
                          <a:effectLst/>
                        </a:rPr>
                        <a:t> </a:t>
                      </a:r>
                      <a:r>
                        <a:rPr lang="en-GB" sz="900" b="0" spc="-50" dirty="0">
                          <a:solidFill>
                            <a:schemeClr val="tx1"/>
                          </a:solidFill>
                          <a:effectLst/>
                        </a:rPr>
                        <a:t>with</a:t>
                      </a:r>
                      <a:r>
                        <a:rPr lang="en-GB" sz="900" b="0" spc="-70" dirty="0">
                          <a:solidFill>
                            <a:schemeClr val="tx1"/>
                          </a:solidFill>
                          <a:effectLst/>
                        </a:rPr>
                        <a:t> </a:t>
                      </a:r>
                      <a:r>
                        <a:rPr lang="en-GB" sz="900" b="0" spc="-50" dirty="0">
                          <a:solidFill>
                            <a:schemeClr val="tx1"/>
                          </a:solidFill>
                          <a:effectLst/>
                        </a:rPr>
                        <a:t>a</a:t>
                      </a:r>
                      <a:r>
                        <a:rPr lang="en-GB" sz="900" b="0" spc="-60" dirty="0">
                          <a:solidFill>
                            <a:schemeClr val="tx1"/>
                          </a:solidFill>
                          <a:effectLst/>
                        </a:rPr>
                        <a:t> </a:t>
                      </a:r>
                      <a:r>
                        <a:rPr lang="en-GB" sz="900" b="0" spc="-50" dirty="0">
                          <a:solidFill>
                            <a:schemeClr val="tx1"/>
                          </a:solidFill>
                          <a:effectLst/>
                        </a:rPr>
                        <a:t>range</a:t>
                      </a:r>
                      <a:r>
                        <a:rPr lang="en-GB" sz="900" b="0" spc="-60" dirty="0">
                          <a:solidFill>
                            <a:schemeClr val="tx1"/>
                          </a:solidFill>
                          <a:effectLst/>
                        </a:rPr>
                        <a:t> </a:t>
                      </a:r>
                      <a:r>
                        <a:rPr lang="en-GB" sz="900" b="0" spc="-50" dirty="0">
                          <a:solidFill>
                            <a:schemeClr val="tx1"/>
                          </a:solidFill>
                          <a:effectLst/>
                        </a:rPr>
                        <a:t>of</a:t>
                      </a:r>
                      <a:r>
                        <a:rPr lang="en-GB" sz="900" b="0" spc="-65" dirty="0">
                          <a:solidFill>
                            <a:schemeClr val="tx1"/>
                          </a:solidFill>
                          <a:effectLst/>
                        </a:rPr>
                        <a:t> </a:t>
                      </a:r>
                      <a:r>
                        <a:rPr lang="en-GB" sz="900" b="0" spc="-50" dirty="0">
                          <a:solidFill>
                            <a:schemeClr val="tx1"/>
                          </a:solidFill>
                          <a:effectLst/>
                        </a:rPr>
                        <a:t>media, such</a:t>
                      </a:r>
                      <a:r>
                        <a:rPr lang="en-GB" sz="900" b="0" spc="-65" dirty="0">
                          <a:solidFill>
                            <a:schemeClr val="tx1"/>
                          </a:solidFill>
                          <a:effectLst/>
                        </a:rPr>
                        <a:t> </a:t>
                      </a:r>
                      <a:r>
                        <a:rPr lang="en-GB" sz="900" b="0" spc="-50" dirty="0">
                          <a:solidFill>
                            <a:schemeClr val="tx1"/>
                          </a:solidFill>
                          <a:effectLst/>
                        </a:rPr>
                        <a:t>as</a:t>
                      </a:r>
                      <a:r>
                        <a:rPr lang="en-GB" sz="900" b="0" spc="-60" dirty="0">
                          <a:solidFill>
                            <a:schemeClr val="tx1"/>
                          </a:solidFill>
                          <a:effectLst/>
                        </a:rPr>
                        <a:t> </a:t>
                      </a:r>
                      <a:r>
                        <a:rPr lang="en-GB" sz="900" b="0" spc="-50" dirty="0">
                          <a:solidFill>
                            <a:schemeClr val="tx1"/>
                          </a:solidFill>
                          <a:effectLst/>
                        </a:rPr>
                        <a:t>music,</a:t>
                      </a:r>
                      <a:r>
                        <a:rPr lang="en-GB" sz="900" b="0" spc="-65" dirty="0">
                          <a:solidFill>
                            <a:schemeClr val="tx1"/>
                          </a:solidFill>
                          <a:effectLst/>
                        </a:rPr>
                        <a:t> </a:t>
                      </a:r>
                      <a:r>
                        <a:rPr lang="en-GB" sz="900" b="0" spc="-50" dirty="0">
                          <a:solidFill>
                            <a:schemeClr val="tx1"/>
                          </a:solidFill>
                          <a:effectLst/>
                        </a:rPr>
                        <a:t>dance</a:t>
                      </a:r>
                      <a:r>
                        <a:rPr lang="en-GB" sz="900" b="0" spc="-60" dirty="0">
                          <a:solidFill>
                            <a:schemeClr val="tx1"/>
                          </a:solidFill>
                          <a:effectLst/>
                        </a:rPr>
                        <a:t> </a:t>
                      </a:r>
                      <a:r>
                        <a:rPr lang="en-GB" sz="900" b="0" spc="-50" dirty="0">
                          <a:solidFill>
                            <a:schemeClr val="tx1"/>
                          </a:solidFill>
                          <a:effectLst/>
                        </a:rPr>
                        <a:t>and</a:t>
                      </a:r>
                      <a:r>
                        <a:rPr lang="en-GB" sz="900" b="0" spc="-65" dirty="0">
                          <a:solidFill>
                            <a:schemeClr val="tx1"/>
                          </a:solidFill>
                          <a:effectLst/>
                        </a:rPr>
                        <a:t> </a:t>
                      </a:r>
                      <a:r>
                        <a:rPr lang="en-GB" sz="900" b="0" spc="-50" dirty="0">
                          <a:solidFill>
                            <a:schemeClr val="tx1"/>
                          </a:solidFill>
                          <a:effectLst/>
                        </a:rPr>
                        <a:t>paint</a:t>
                      </a:r>
                      <a:r>
                        <a:rPr lang="en-GB" sz="900" b="0" spc="-65" dirty="0">
                          <a:solidFill>
                            <a:schemeClr val="tx1"/>
                          </a:solidFill>
                          <a:effectLst/>
                        </a:rPr>
                        <a:t> </a:t>
                      </a:r>
                      <a:r>
                        <a:rPr lang="en-GB" sz="900" b="0" spc="-50" dirty="0">
                          <a:solidFill>
                            <a:schemeClr val="tx1"/>
                          </a:solidFill>
                          <a:effectLst/>
                        </a:rPr>
                        <a:t>and</a:t>
                      </a:r>
                      <a:r>
                        <a:rPr lang="en-GB" sz="900" b="0" spc="-65" dirty="0">
                          <a:solidFill>
                            <a:schemeClr val="tx1"/>
                          </a:solidFill>
                          <a:effectLst/>
                        </a:rPr>
                        <a:t> </a:t>
                      </a:r>
                      <a:r>
                        <a:rPr lang="en-GB" sz="900" b="0" spc="-50" dirty="0">
                          <a:solidFill>
                            <a:schemeClr val="tx1"/>
                          </a:solidFill>
                          <a:effectLst/>
                        </a:rPr>
                        <a:t>other</a:t>
                      </a:r>
                      <a:r>
                        <a:rPr lang="en-GB" sz="900" b="0" spc="-65" dirty="0">
                          <a:solidFill>
                            <a:schemeClr val="tx1"/>
                          </a:solidFill>
                          <a:effectLst/>
                        </a:rPr>
                        <a:t> </a:t>
                      </a:r>
                      <a:r>
                        <a:rPr lang="en-GB" sz="900" b="0" spc="-50" dirty="0">
                          <a:solidFill>
                            <a:schemeClr val="tx1"/>
                          </a:solidFill>
                          <a:effectLst/>
                        </a:rPr>
                        <a:t>materials</a:t>
                      </a:r>
                      <a:r>
                        <a:rPr lang="en-GB" sz="900" b="0" spc="-65" dirty="0">
                          <a:solidFill>
                            <a:schemeClr val="tx1"/>
                          </a:solidFill>
                          <a:effectLst/>
                        </a:rPr>
                        <a:t> </a:t>
                      </a:r>
                      <a:r>
                        <a:rPr lang="en-GB" sz="900" b="0" spc="-50" dirty="0">
                          <a:solidFill>
                            <a:schemeClr val="tx1"/>
                          </a:solidFill>
                          <a:effectLst/>
                        </a:rPr>
                        <a:t>or</a:t>
                      </a:r>
                      <a:r>
                        <a:rPr lang="en-GB" sz="900" b="0" spc="-65" dirty="0">
                          <a:solidFill>
                            <a:schemeClr val="tx1"/>
                          </a:solidFill>
                          <a:effectLst/>
                        </a:rPr>
                        <a:t> </a:t>
                      </a:r>
                      <a:r>
                        <a:rPr lang="en-GB" sz="900" b="0" spc="-50" dirty="0">
                          <a:solidFill>
                            <a:schemeClr val="tx1"/>
                          </a:solidFill>
                          <a:effectLst/>
                        </a:rPr>
                        <a:t>words.</a:t>
                      </a:r>
                      <a:endParaRPr lang="en-GB" sz="900" b="0" spc="-5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3138061794"/>
                  </a:ext>
                </a:extLst>
              </a:tr>
              <a:tr h="513612">
                <a:tc rowSpan="2">
                  <a:txBody>
                    <a:bodyPr/>
                    <a:lstStyle/>
                    <a:p>
                      <a:pPr marL="72390">
                        <a:lnSpc>
                          <a:spcPct val="107000"/>
                        </a:lnSpc>
                        <a:spcBef>
                          <a:spcPts val="315"/>
                        </a:spcBef>
                        <a:spcAft>
                          <a:spcPts val="0"/>
                        </a:spcAft>
                      </a:pPr>
                      <a:r>
                        <a:rPr lang="en-GB" sz="900" b="0">
                          <a:solidFill>
                            <a:schemeClr val="tx1"/>
                          </a:solidFill>
                          <a:effectLst/>
                        </a:rPr>
                        <a:t>40-60 Months</a:t>
                      </a:r>
                      <a:endParaRPr lang="en-GB" sz="900" b="0">
                        <a:solidFill>
                          <a:schemeClr val="tx1"/>
                        </a:solidFill>
                        <a:effectLst/>
                        <a:latin typeface="Roboto"/>
                        <a:ea typeface="Roboto"/>
                        <a:cs typeface="Roboto"/>
                      </a:endParaRPr>
                    </a:p>
                  </a:txBody>
                  <a:tcPr marL="0" marR="0" marT="0" marB="0"/>
                </a:tc>
                <a:tc rowSpan="2">
                  <a:txBody>
                    <a:bodyPr/>
                    <a:lstStyle/>
                    <a:p>
                      <a:pPr marL="74930" marR="93345">
                        <a:lnSpc>
                          <a:spcPct val="107000"/>
                        </a:lnSpc>
                        <a:spcBef>
                          <a:spcPts val="315"/>
                        </a:spcBef>
                        <a:spcAft>
                          <a:spcPts val="0"/>
                        </a:spcAft>
                      </a:pPr>
                      <a:r>
                        <a:rPr lang="en-GB" sz="900" b="0">
                          <a:solidFill>
                            <a:schemeClr val="tx1"/>
                          </a:solidFill>
                          <a:effectLst/>
                        </a:rPr>
                        <a:t>Expressive Arts and Design</a:t>
                      </a:r>
                      <a:endParaRPr lang="en-GB" sz="900" b="0">
                        <a:solidFill>
                          <a:schemeClr val="tx1"/>
                        </a:solidFill>
                        <a:effectLst/>
                        <a:latin typeface="Roboto"/>
                        <a:ea typeface="Roboto"/>
                        <a:cs typeface="Roboto"/>
                      </a:endParaRPr>
                    </a:p>
                  </a:txBody>
                  <a:tcPr marL="0" marR="0" marT="0" marB="0"/>
                </a:tc>
                <a:tc>
                  <a:txBody>
                    <a:bodyPr/>
                    <a:lstStyle/>
                    <a:p>
                      <a:pPr marL="77470" marR="200025">
                        <a:lnSpc>
                          <a:spcPct val="107000"/>
                        </a:lnSpc>
                        <a:spcBef>
                          <a:spcPts val="315"/>
                        </a:spcBef>
                        <a:spcAft>
                          <a:spcPts val="0"/>
                        </a:spcAft>
                      </a:pPr>
                      <a:r>
                        <a:rPr lang="en-GB" sz="900" b="0">
                          <a:solidFill>
                            <a:schemeClr val="tx1"/>
                          </a:solidFill>
                          <a:effectLst/>
                        </a:rPr>
                        <a:t>Exploring and Using Media and Materials</a:t>
                      </a:r>
                      <a:endParaRPr lang="en-GB" sz="900" b="0">
                        <a:solidFill>
                          <a:schemeClr val="tx1"/>
                        </a:solidFill>
                        <a:effectLst/>
                        <a:latin typeface="Roboto"/>
                        <a:ea typeface="Roboto"/>
                        <a:cs typeface="Roboto"/>
                      </a:endParaRPr>
                    </a:p>
                  </a:txBody>
                  <a:tcPr marL="0" marR="0" marT="0" marB="0"/>
                </a:tc>
                <a:tc>
                  <a:txBody>
                    <a:bodyPr/>
                    <a:lstStyle/>
                    <a:p>
                      <a:pPr marL="342900" lvl="0" indent="-342900">
                        <a:lnSpc>
                          <a:spcPct val="107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0">
                          <a:solidFill>
                            <a:schemeClr val="tx1"/>
                          </a:solidFill>
                          <a:effectLst/>
                        </a:rPr>
                        <a:t> </a:t>
                      </a:r>
                      <a:r>
                        <a:rPr lang="en-GB" sz="900" b="0" spc="-55">
                          <a:solidFill>
                            <a:schemeClr val="tx1"/>
                          </a:solidFill>
                          <a:effectLst/>
                        </a:rPr>
                        <a:t>begin to build</a:t>
                      </a:r>
                      <a:r>
                        <a:rPr lang="en-GB" sz="900" b="0" spc="-50">
                          <a:solidFill>
                            <a:schemeClr val="tx1"/>
                          </a:solidFill>
                          <a:effectLst/>
                        </a:rPr>
                        <a:t> </a:t>
                      </a:r>
                      <a:r>
                        <a:rPr lang="en-GB" sz="900" b="0" spc="-55">
                          <a:solidFill>
                            <a:schemeClr val="tx1"/>
                          </a:solidFill>
                          <a:effectLst/>
                        </a:rPr>
                        <a:t>a</a:t>
                      </a:r>
                      <a:r>
                        <a:rPr lang="en-GB" sz="900" b="0" spc="-50">
                          <a:solidFill>
                            <a:schemeClr val="tx1"/>
                          </a:solidFill>
                          <a:effectLst/>
                        </a:rPr>
                        <a:t> </a:t>
                      </a:r>
                      <a:r>
                        <a:rPr lang="en-GB" sz="900" b="0" spc="-55">
                          <a:solidFill>
                            <a:schemeClr val="tx1"/>
                          </a:solidFill>
                          <a:effectLst/>
                        </a:rPr>
                        <a:t>repertoire of</a:t>
                      </a:r>
                      <a:r>
                        <a:rPr lang="en-GB" sz="900" b="0" spc="-50">
                          <a:solidFill>
                            <a:schemeClr val="tx1"/>
                          </a:solidFill>
                          <a:effectLst/>
                        </a:rPr>
                        <a:t> </a:t>
                      </a:r>
                      <a:r>
                        <a:rPr lang="en-GB" sz="900" b="0" spc="-55">
                          <a:solidFill>
                            <a:schemeClr val="tx1"/>
                          </a:solidFill>
                          <a:effectLst/>
                        </a:rPr>
                        <a:t>songs and</a:t>
                      </a:r>
                      <a:r>
                        <a:rPr lang="en-GB" sz="900" b="0" spc="-50">
                          <a:solidFill>
                            <a:schemeClr val="tx1"/>
                          </a:solidFill>
                          <a:effectLst/>
                        </a:rPr>
                        <a:t> </a:t>
                      </a:r>
                      <a:r>
                        <a:rPr lang="en-GB" sz="900" b="0" spc="-55">
                          <a:solidFill>
                            <a:schemeClr val="tx1"/>
                          </a:solidFill>
                          <a:effectLst/>
                        </a:rPr>
                        <a:t>dances.</a:t>
                      </a:r>
                    </a:p>
                    <a:p>
                      <a:pPr marL="342900" lvl="0" indent="-342900">
                        <a:lnSpc>
                          <a:spcPct val="107000"/>
                        </a:lnSpc>
                        <a:spcBef>
                          <a:spcPts val="43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0">
                          <a:solidFill>
                            <a:schemeClr val="tx1"/>
                          </a:solidFill>
                          <a:effectLst/>
                        </a:rPr>
                        <a:t> </a:t>
                      </a:r>
                      <a:r>
                        <a:rPr lang="en-GB" sz="900" b="0" spc="-55">
                          <a:solidFill>
                            <a:schemeClr val="tx1"/>
                          </a:solidFill>
                          <a:effectLst/>
                        </a:rPr>
                        <a:t>explore</a:t>
                      </a:r>
                      <a:r>
                        <a:rPr lang="en-GB" sz="900" b="0" spc="-50">
                          <a:solidFill>
                            <a:schemeClr val="tx1"/>
                          </a:solidFill>
                          <a:effectLst/>
                        </a:rPr>
                        <a:t> </a:t>
                      </a:r>
                      <a:r>
                        <a:rPr lang="en-GB" sz="900" b="0" spc="-55">
                          <a:solidFill>
                            <a:schemeClr val="tx1"/>
                          </a:solidFill>
                          <a:effectLst/>
                        </a:rPr>
                        <a:t>the</a:t>
                      </a:r>
                      <a:r>
                        <a:rPr lang="en-GB" sz="900" b="0" spc="-50">
                          <a:solidFill>
                            <a:schemeClr val="tx1"/>
                          </a:solidFill>
                          <a:effectLst/>
                        </a:rPr>
                        <a:t> </a:t>
                      </a:r>
                      <a:r>
                        <a:rPr lang="en-GB" sz="900" b="0" spc="-55">
                          <a:solidFill>
                            <a:schemeClr val="tx1"/>
                          </a:solidFill>
                          <a:effectLst/>
                        </a:rPr>
                        <a:t>different</a:t>
                      </a:r>
                      <a:r>
                        <a:rPr lang="en-GB" sz="900" b="0" spc="-50">
                          <a:solidFill>
                            <a:schemeClr val="tx1"/>
                          </a:solidFill>
                          <a:effectLst/>
                        </a:rPr>
                        <a:t> </a:t>
                      </a:r>
                      <a:r>
                        <a:rPr lang="en-GB" sz="900" b="0" spc="-55">
                          <a:solidFill>
                            <a:schemeClr val="tx1"/>
                          </a:solidFill>
                          <a:effectLst/>
                        </a:rPr>
                        <a:t>sounds</a:t>
                      </a:r>
                      <a:r>
                        <a:rPr lang="en-GB" sz="900" b="0" spc="-50">
                          <a:solidFill>
                            <a:schemeClr val="tx1"/>
                          </a:solidFill>
                          <a:effectLst/>
                        </a:rPr>
                        <a:t> </a:t>
                      </a:r>
                      <a:r>
                        <a:rPr lang="en-GB" sz="900" b="0" spc="-55">
                          <a:solidFill>
                            <a:schemeClr val="tx1"/>
                          </a:solidFill>
                          <a:effectLst/>
                        </a:rPr>
                        <a:t>of instruments.</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067258539"/>
                  </a:ext>
                </a:extLst>
              </a:tr>
              <a:tr h="384075">
                <a:tc vMerge="1">
                  <a:txBody>
                    <a:bodyPr/>
                    <a:lstStyle/>
                    <a:p>
                      <a:endParaRPr lang="en-GB"/>
                    </a:p>
                  </a:txBody>
                  <a:tcPr/>
                </a:tc>
                <a:tc vMerge="1">
                  <a:txBody>
                    <a:bodyPr/>
                    <a:lstStyle/>
                    <a:p>
                      <a:endParaRPr lang="en-GB"/>
                    </a:p>
                  </a:txBody>
                  <a:tcPr/>
                </a:tc>
                <a:tc>
                  <a:txBody>
                    <a:bodyPr/>
                    <a:lstStyle/>
                    <a:p>
                      <a:pPr marL="77470" marR="312420">
                        <a:lnSpc>
                          <a:spcPct val="107000"/>
                        </a:lnSpc>
                        <a:spcBef>
                          <a:spcPts val="315"/>
                        </a:spcBef>
                        <a:spcAft>
                          <a:spcPts val="0"/>
                        </a:spcAft>
                      </a:pPr>
                      <a:r>
                        <a:rPr lang="en-GB" sz="900" b="0">
                          <a:solidFill>
                            <a:schemeClr val="tx1"/>
                          </a:solidFill>
                          <a:effectLst/>
                        </a:rPr>
                        <a:t>Being Imaginative</a:t>
                      </a:r>
                      <a:endParaRPr lang="en-GB" sz="900" b="0">
                        <a:solidFill>
                          <a:schemeClr val="tx1"/>
                        </a:solidFill>
                        <a:effectLst/>
                        <a:latin typeface="Roboto"/>
                        <a:ea typeface="Roboto"/>
                        <a:cs typeface="Roboto"/>
                      </a:endParaRPr>
                    </a:p>
                  </a:txBody>
                  <a:tcPr marL="0" marR="0" marT="0" marB="0"/>
                </a:tc>
                <a:tc>
                  <a:txBody>
                    <a:bodyPr/>
                    <a:lstStyle/>
                    <a:p>
                      <a:pPr marL="342900" marR="753745" lvl="0" indent="-342900">
                        <a:lnSpc>
                          <a:spcPct val="111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70">
                          <a:solidFill>
                            <a:schemeClr val="tx1"/>
                          </a:solidFill>
                          <a:effectLst/>
                        </a:rPr>
                        <a:t> </a:t>
                      </a:r>
                      <a:r>
                        <a:rPr lang="en-GB" sz="900" b="0" spc="-55">
                          <a:solidFill>
                            <a:schemeClr val="tx1"/>
                          </a:solidFill>
                          <a:effectLst/>
                        </a:rPr>
                        <a:t>create</a:t>
                      </a:r>
                      <a:r>
                        <a:rPr lang="en-GB" sz="900" b="0" spc="-65">
                          <a:solidFill>
                            <a:schemeClr val="tx1"/>
                          </a:solidFill>
                          <a:effectLst/>
                        </a:rPr>
                        <a:t> </a:t>
                      </a:r>
                      <a:r>
                        <a:rPr lang="en-GB" sz="900" b="0" spc="-55">
                          <a:solidFill>
                            <a:schemeClr val="tx1"/>
                          </a:solidFill>
                          <a:effectLst/>
                        </a:rPr>
                        <a:t>simple</a:t>
                      </a:r>
                      <a:r>
                        <a:rPr lang="en-GB" sz="900" b="0" spc="-65">
                          <a:solidFill>
                            <a:schemeClr val="tx1"/>
                          </a:solidFill>
                          <a:effectLst/>
                        </a:rPr>
                        <a:t> </a:t>
                      </a:r>
                      <a:r>
                        <a:rPr lang="en-GB" sz="900" b="0" spc="-55">
                          <a:solidFill>
                            <a:schemeClr val="tx1"/>
                          </a:solidFill>
                          <a:effectLst/>
                        </a:rPr>
                        <a:t>representations</a:t>
                      </a:r>
                      <a:r>
                        <a:rPr lang="en-GB" sz="900" b="0" spc="-70">
                          <a:solidFill>
                            <a:schemeClr val="tx1"/>
                          </a:solidFill>
                          <a:effectLst/>
                        </a:rPr>
                        <a:t> </a:t>
                      </a:r>
                      <a:r>
                        <a:rPr lang="en-GB" sz="900" b="0" spc="-55">
                          <a:solidFill>
                            <a:schemeClr val="tx1"/>
                          </a:solidFill>
                          <a:effectLst/>
                        </a:rPr>
                        <a:t>of</a:t>
                      </a:r>
                      <a:r>
                        <a:rPr lang="en-GB" sz="900" b="0" spc="-60">
                          <a:solidFill>
                            <a:schemeClr val="tx1"/>
                          </a:solidFill>
                          <a:effectLst/>
                        </a:rPr>
                        <a:t> </a:t>
                      </a:r>
                      <a:r>
                        <a:rPr lang="en-GB" sz="900" b="0" spc="-55">
                          <a:solidFill>
                            <a:schemeClr val="tx1"/>
                          </a:solidFill>
                          <a:effectLst/>
                        </a:rPr>
                        <a:t>events,</a:t>
                      </a:r>
                      <a:r>
                        <a:rPr lang="en-GB" sz="900" b="0" spc="-65">
                          <a:solidFill>
                            <a:schemeClr val="tx1"/>
                          </a:solidFill>
                          <a:effectLst/>
                        </a:rPr>
                        <a:t> </a:t>
                      </a:r>
                      <a:r>
                        <a:rPr lang="en-GB" sz="900" b="0" spc="-55">
                          <a:solidFill>
                            <a:schemeClr val="tx1"/>
                          </a:solidFill>
                          <a:effectLst/>
                        </a:rPr>
                        <a:t>people and objects.</a:t>
                      </a:r>
                      <a:endParaRPr lang="en-GB" sz="900" b="0" spc="-55">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548687542"/>
                  </a:ext>
                </a:extLst>
              </a:tr>
              <a:tr h="549883">
                <a:tc rowSpan="3">
                  <a:txBody>
                    <a:bodyPr/>
                    <a:lstStyle/>
                    <a:p>
                      <a:pPr marL="72390">
                        <a:lnSpc>
                          <a:spcPct val="107000"/>
                        </a:lnSpc>
                        <a:spcBef>
                          <a:spcPts val="315"/>
                        </a:spcBef>
                        <a:spcAft>
                          <a:spcPts val="0"/>
                        </a:spcAft>
                      </a:pPr>
                      <a:r>
                        <a:rPr lang="en-GB" sz="900" b="0">
                          <a:solidFill>
                            <a:schemeClr val="tx1"/>
                          </a:solidFill>
                          <a:effectLst/>
                        </a:rPr>
                        <a:t>ELG</a:t>
                      </a:r>
                      <a:endParaRPr lang="en-GB" sz="900" b="0">
                        <a:solidFill>
                          <a:schemeClr val="tx1"/>
                        </a:solidFill>
                        <a:effectLst/>
                        <a:latin typeface="Roboto"/>
                        <a:ea typeface="Roboto"/>
                        <a:cs typeface="Roboto"/>
                      </a:endParaRPr>
                    </a:p>
                  </a:txBody>
                  <a:tcPr marL="0" marR="0" marT="0" marB="0"/>
                </a:tc>
                <a:tc>
                  <a:txBody>
                    <a:bodyPr/>
                    <a:lstStyle/>
                    <a:p>
                      <a:pPr marL="74930" marR="140970">
                        <a:lnSpc>
                          <a:spcPct val="107000"/>
                        </a:lnSpc>
                        <a:spcBef>
                          <a:spcPts val="315"/>
                        </a:spcBef>
                        <a:spcAft>
                          <a:spcPts val="0"/>
                        </a:spcAft>
                      </a:pPr>
                      <a:r>
                        <a:rPr lang="en-GB" sz="900" b="0">
                          <a:solidFill>
                            <a:schemeClr val="tx1"/>
                          </a:solidFill>
                          <a:effectLst/>
                        </a:rPr>
                        <a:t>Understanding the World</a:t>
                      </a:r>
                      <a:endParaRPr lang="en-GB" sz="900" b="0">
                        <a:solidFill>
                          <a:schemeClr val="tx1"/>
                        </a:solidFill>
                        <a:effectLst/>
                        <a:latin typeface="Roboto"/>
                        <a:ea typeface="Roboto"/>
                        <a:cs typeface="Roboto"/>
                      </a:endParaRPr>
                    </a:p>
                  </a:txBody>
                  <a:tcPr marL="0" marR="0" marT="0" marB="0"/>
                </a:tc>
                <a:tc>
                  <a:txBody>
                    <a:bodyPr/>
                    <a:lstStyle/>
                    <a:p>
                      <a:pPr marL="77470">
                        <a:lnSpc>
                          <a:spcPct val="107000"/>
                        </a:lnSpc>
                        <a:spcBef>
                          <a:spcPts val="315"/>
                        </a:spcBef>
                        <a:spcAft>
                          <a:spcPts val="0"/>
                        </a:spcAft>
                      </a:pPr>
                      <a:r>
                        <a:rPr lang="en-GB" sz="900" b="0">
                          <a:solidFill>
                            <a:schemeClr val="tx1"/>
                          </a:solidFill>
                          <a:effectLst/>
                        </a:rPr>
                        <a:t>Technology</a:t>
                      </a:r>
                      <a:endParaRPr lang="en-GB" sz="900" b="0">
                        <a:solidFill>
                          <a:schemeClr val="tx1"/>
                        </a:solidFill>
                        <a:effectLst/>
                        <a:latin typeface="Roboto"/>
                        <a:ea typeface="Roboto"/>
                        <a:cs typeface="Roboto"/>
                      </a:endParaRPr>
                    </a:p>
                  </a:txBody>
                  <a:tcPr marL="0" marR="0" marT="0" marB="0"/>
                </a:tc>
                <a:tc>
                  <a:txBody>
                    <a:bodyPr/>
                    <a:lstStyle/>
                    <a:p>
                      <a:pPr marL="342900" marR="119380" lvl="0" indent="-342900">
                        <a:lnSpc>
                          <a:spcPct val="111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a:t>
                      </a:r>
                      <a:r>
                        <a:rPr lang="en-GB" sz="900" b="0" spc="-60">
                          <a:solidFill>
                            <a:schemeClr val="tx1"/>
                          </a:solidFill>
                          <a:effectLst/>
                        </a:rPr>
                        <a:t> </a:t>
                      </a:r>
                      <a:r>
                        <a:rPr lang="en-GB" sz="900" b="0" spc="-70">
                          <a:solidFill>
                            <a:schemeClr val="tx1"/>
                          </a:solidFill>
                          <a:effectLst/>
                        </a:rPr>
                        <a:t>recognise</a:t>
                      </a:r>
                      <a:r>
                        <a:rPr lang="en-GB" sz="900" b="0" spc="-55">
                          <a:solidFill>
                            <a:schemeClr val="tx1"/>
                          </a:solidFill>
                          <a:effectLst/>
                        </a:rPr>
                        <a:t> </a:t>
                      </a:r>
                      <a:r>
                        <a:rPr lang="en-GB" sz="900" b="0" spc="-70">
                          <a:solidFill>
                            <a:schemeClr val="tx1"/>
                          </a:solidFill>
                          <a:effectLst/>
                        </a:rPr>
                        <a:t>that</a:t>
                      </a:r>
                      <a:r>
                        <a:rPr lang="en-GB" sz="900" b="0" spc="-55">
                          <a:solidFill>
                            <a:schemeClr val="tx1"/>
                          </a:solidFill>
                          <a:effectLst/>
                        </a:rPr>
                        <a:t> </a:t>
                      </a:r>
                      <a:r>
                        <a:rPr lang="en-GB" sz="900" b="0" spc="-70">
                          <a:solidFill>
                            <a:schemeClr val="tx1"/>
                          </a:solidFill>
                          <a:effectLst/>
                        </a:rPr>
                        <a:t>a</a:t>
                      </a:r>
                      <a:r>
                        <a:rPr lang="en-GB" sz="900" b="0" spc="-60">
                          <a:solidFill>
                            <a:schemeClr val="tx1"/>
                          </a:solidFill>
                          <a:effectLst/>
                        </a:rPr>
                        <a:t> </a:t>
                      </a:r>
                      <a:r>
                        <a:rPr lang="en-GB" sz="900" b="0" spc="-70">
                          <a:solidFill>
                            <a:schemeClr val="tx1"/>
                          </a:solidFill>
                          <a:effectLst/>
                        </a:rPr>
                        <a:t>range</a:t>
                      </a:r>
                      <a:r>
                        <a:rPr lang="en-GB" sz="900" b="0" spc="-55">
                          <a:solidFill>
                            <a:schemeClr val="tx1"/>
                          </a:solidFill>
                          <a:effectLst/>
                        </a:rPr>
                        <a:t> </a:t>
                      </a:r>
                      <a:r>
                        <a:rPr lang="en-GB" sz="900" b="0" spc="-70">
                          <a:solidFill>
                            <a:schemeClr val="tx1"/>
                          </a:solidFill>
                          <a:effectLst/>
                        </a:rPr>
                        <a:t>of</a:t>
                      </a:r>
                      <a:r>
                        <a:rPr lang="en-GB" sz="900" b="0" spc="-55">
                          <a:solidFill>
                            <a:schemeClr val="tx1"/>
                          </a:solidFill>
                          <a:effectLst/>
                        </a:rPr>
                        <a:t> </a:t>
                      </a:r>
                      <a:r>
                        <a:rPr lang="en-GB" sz="900" b="0" spc="-70">
                          <a:solidFill>
                            <a:schemeClr val="tx1"/>
                          </a:solidFill>
                          <a:effectLst/>
                        </a:rPr>
                        <a:t>technology</a:t>
                      </a:r>
                      <a:r>
                        <a:rPr lang="en-GB" sz="900" b="0" spc="-60">
                          <a:solidFill>
                            <a:schemeClr val="tx1"/>
                          </a:solidFill>
                          <a:effectLst/>
                        </a:rPr>
                        <a:t> </a:t>
                      </a:r>
                      <a:r>
                        <a:rPr lang="en-GB" sz="900" b="0" spc="-70">
                          <a:solidFill>
                            <a:schemeClr val="tx1"/>
                          </a:solidFill>
                          <a:effectLst/>
                        </a:rPr>
                        <a:t>is</a:t>
                      </a:r>
                      <a:r>
                        <a:rPr lang="en-GB" sz="900" b="0" spc="-55">
                          <a:solidFill>
                            <a:schemeClr val="tx1"/>
                          </a:solidFill>
                          <a:effectLst/>
                        </a:rPr>
                        <a:t> </a:t>
                      </a:r>
                      <a:r>
                        <a:rPr lang="en-GB" sz="900" b="0" spc="-70">
                          <a:solidFill>
                            <a:schemeClr val="tx1"/>
                          </a:solidFill>
                          <a:effectLst/>
                        </a:rPr>
                        <a:t>used</a:t>
                      </a:r>
                      <a:r>
                        <a:rPr lang="en-GB" sz="900" b="0" spc="-60">
                          <a:solidFill>
                            <a:schemeClr val="tx1"/>
                          </a:solidFill>
                          <a:effectLst/>
                        </a:rPr>
                        <a:t> </a:t>
                      </a:r>
                      <a:r>
                        <a:rPr lang="en-GB" sz="900" b="0" spc="-70">
                          <a:solidFill>
                            <a:schemeClr val="tx1"/>
                          </a:solidFill>
                          <a:effectLst/>
                        </a:rPr>
                        <a:t>in</a:t>
                      </a:r>
                      <a:r>
                        <a:rPr lang="en-GB" sz="900" b="0" spc="-60">
                          <a:solidFill>
                            <a:schemeClr val="tx1"/>
                          </a:solidFill>
                          <a:effectLst/>
                        </a:rPr>
                        <a:t> </a:t>
                      </a:r>
                      <a:r>
                        <a:rPr lang="en-GB" sz="900" b="0" spc="-70">
                          <a:solidFill>
                            <a:schemeClr val="tx1"/>
                          </a:solidFill>
                          <a:effectLst/>
                        </a:rPr>
                        <a:t>places</a:t>
                      </a:r>
                      <a:r>
                        <a:rPr lang="en-GB" sz="900" b="0" spc="-55">
                          <a:solidFill>
                            <a:schemeClr val="tx1"/>
                          </a:solidFill>
                          <a:effectLst/>
                        </a:rPr>
                        <a:t> </a:t>
                      </a:r>
                      <a:r>
                        <a:rPr lang="en-GB" sz="900" b="0" spc="-70">
                          <a:solidFill>
                            <a:schemeClr val="tx1"/>
                          </a:solidFill>
                          <a:effectLst/>
                        </a:rPr>
                        <a:t>such as homes and schools. They select and use technology for particular</a:t>
                      </a:r>
                      <a:r>
                        <a:rPr lang="en-GB" sz="900" b="0" spc="-50">
                          <a:solidFill>
                            <a:schemeClr val="tx1"/>
                          </a:solidFill>
                          <a:effectLst/>
                        </a:rPr>
                        <a:t> </a:t>
                      </a:r>
                      <a:r>
                        <a:rPr lang="en-GB" sz="900" b="0" spc="-70">
                          <a:solidFill>
                            <a:schemeClr val="tx1"/>
                          </a:solidFill>
                          <a:effectLst/>
                        </a:rPr>
                        <a:t>purposes.</a:t>
                      </a:r>
                      <a:endParaRPr lang="en-GB" sz="900" b="0" spc="-7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2604853146"/>
                  </a:ext>
                </a:extLst>
              </a:tr>
              <a:tr h="549883">
                <a:tc vMerge="1">
                  <a:txBody>
                    <a:bodyPr/>
                    <a:lstStyle/>
                    <a:p>
                      <a:endParaRPr lang="en-GB"/>
                    </a:p>
                  </a:txBody>
                  <a:tcPr/>
                </a:tc>
                <a:tc rowSpan="2">
                  <a:txBody>
                    <a:bodyPr/>
                    <a:lstStyle/>
                    <a:p>
                      <a:pPr marL="74930" marR="93345">
                        <a:lnSpc>
                          <a:spcPct val="107000"/>
                        </a:lnSpc>
                        <a:spcBef>
                          <a:spcPts val="315"/>
                        </a:spcBef>
                        <a:spcAft>
                          <a:spcPts val="0"/>
                        </a:spcAft>
                      </a:pPr>
                      <a:r>
                        <a:rPr lang="en-GB" sz="900" b="0" dirty="0">
                          <a:solidFill>
                            <a:schemeClr val="tx1"/>
                          </a:solidFill>
                          <a:effectLst/>
                        </a:rPr>
                        <a:t>Expressive Arts and Design</a:t>
                      </a:r>
                      <a:endParaRPr lang="en-GB" sz="900" b="0" dirty="0">
                        <a:solidFill>
                          <a:schemeClr val="tx1"/>
                        </a:solidFill>
                        <a:effectLst/>
                        <a:latin typeface="Roboto"/>
                        <a:ea typeface="Roboto"/>
                        <a:cs typeface="Roboto"/>
                      </a:endParaRPr>
                    </a:p>
                  </a:txBody>
                  <a:tcPr marL="0" marR="0" marT="0" marB="0"/>
                </a:tc>
                <a:tc>
                  <a:txBody>
                    <a:bodyPr/>
                    <a:lstStyle/>
                    <a:p>
                      <a:pPr marL="77470" marR="200025">
                        <a:lnSpc>
                          <a:spcPct val="107000"/>
                        </a:lnSpc>
                        <a:spcBef>
                          <a:spcPts val="315"/>
                        </a:spcBef>
                        <a:spcAft>
                          <a:spcPts val="0"/>
                        </a:spcAft>
                      </a:pPr>
                      <a:r>
                        <a:rPr lang="en-GB" sz="900" b="0">
                          <a:solidFill>
                            <a:schemeClr val="tx1"/>
                          </a:solidFill>
                          <a:effectLst/>
                        </a:rPr>
                        <a:t>Exploring and Using Media and Materials</a:t>
                      </a:r>
                      <a:endParaRPr lang="en-GB" sz="900" b="0">
                        <a:solidFill>
                          <a:schemeClr val="tx1"/>
                        </a:solidFill>
                        <a:effectLst/>
                        <a:latin typeface="Roboto"/>
                        <a:ea typeface="Roboto"/>
                        <a:cs typeface="Roboto"/>
                      </a:endParaRPr>
                    </a:p>
                  </a:txBody>
                  <a:tcPr marL="0" marR="0" marT="0" marB="0"/>
                </a:tc>
                <a:tc>
                  <a:txBody>
                    <a:bodyPr/>
                    <a:lstStyle/>
                    <a:p>
                      <a:pPr marL="342900" marR="252095" lvl="0" indent="-342900">
                        <a:lnSpc>
                          <a:spcPct val="111000"/>
                        </a:lnSpc>
                        <a:spcBef>
                          <a:spcPts val="315"/>
                        </a:spcBef>
                        <a:spcAft>
                          <a:spcPts val="0"/>
                        </a:spcAft>
                        <a:buClr>
                          <a:srgbClr val="231F20"/>
                        </a:buClr>
                        <a:buSzPts val="1000"/>
                        <a:buFont typeface="Roboto"/>
                        <a:buChar char="•"/>
                        <a:tabLst>
                          <a:tab pos="180975" algn="l"/>
                        </a:tabLst>
                      </a:pPr>
                      <a:r>
                        <a:rPr lang="en-GB" sz="900" b="0" spc="-25">
                          <a:solidFill>
                            <a:schemeClr val="tx1"/>
                          </a:solidFill>
                          <a:effectLst/>
                        </a:rPr>
                        <a:t>To </a:t>
                      </a:r>
                      <a:r>
                        <a:rPr lang="en-GB" sz="900" b="0" spc="-60">
                          <a:solidFill>
                            <a:schemeClr val="tx1"/>
                          </a:solidFill>
                          <a:effectLst/>
                        </a:rPr>
                        <a:t>safely use and explore a variety of materials, tools and techniques,</a:t>
                      </a:r>
                      <a:r>
                        <a:rPr lang="en-GB" sz="900" b="0" spc="-55">
                          <a:solidFill>
                            <a:schemeClr val="tx1"/>
                          </a:solidFill>
                          <a:effectLst/>
                        </a:rPr>
                        <a:t> </a:t>
                      </a:r>
                      <a:r>
                        <a:rPr lang="en-GB" sz="900" b="0" spc="-60">
                          <a:solidFill>
                            <a:schemeClr val="tx1"/>
                          </a:solidFill>
                          <a:effectLst/>
                        </a:rPr>
                        <a:t>experimenting with </a:t>
                      </a:r>
                      <a:r>
                        <a:rPr lang="en-GB" sz="900" b="0" spc="-15">
                          <a:solidFill>
                            <a:schemeClr val="tx1"/>
                          </a:solidFill>
                          <a:effectLst/>
                        </a:rPr>
                        <a:t>colour,</a:t>
                      </a:r>
                      <a:r>
                        <a:rPr lang="en-GB" sz="900" b="0" spc="-55">
                          <a:solidFill>
                            <a:schemeClr val="tx1"/>
                          </a:solidFill>
                          <a:effectLst/>
                        </a:rPr>
                        <a:t> </a:t>
                      </a:r>
                      <a:r>
                        <a:rPr lang="en-GB" sz="900" b="0" spc="-60">
                          <a:solidFill>
                            <a:schemeClr val="tx1"/>
                          </a:solidFill>
                          <a:effectLst/>
                        </a:rPr>
                        <a:t>design,</a:t>
                      </a:r>
                      <a:r>
                        <a:rPr lang="en-GB" sz="900" b="0" spc="-55">
                          <a:solidFill>
                            <a:schemeClr val="tx1"/>
                          </a:solidFill>
                          <a:effectLst/>
                        </a:rPr>
                        <a:t> </a:t>
                      </a:r>
                      <a:r>
                        <a:rPr lang="en-GB" sz="900" b="0" spc="-60">
                          <a:solidFill>
                            <a:schemeClr val="tx1"/>
                          </a:solidFill>
                          <a:effectLst/>
                        </a:rPr>
                        <a:t>texture,</a:t>
                      </a:r>
                      <a:r>
                        <a:rPr lang="en-GB" sz="900" b="0" spc="-55">
                          <a:solidFill>
                            <a:schemeClr val="tx1"/>
                          </a:solidFill>
                          <a:effectLst/>
                        </a:rPr>
                        <a:t> </a:t>
                      </a:r>
                      <a:r>
                        <a:rPr lang="en-GB" sz="900" b="0" spc="-60">
                          <a:solidFill>
                            <a:schemeClr val="tx1"/>
                          </a:solidFill>
                          <a:effectLst/>
                        </a:rPr>
                        <a:t>form and</a:t>
                      </a:r>
                      <a:r>
                        <a:rPr lang="en-GB" sz="900" b="0" spc="-55">
                          <a:solidFill>
                            <a:schemeClr val="tx1"/>
                          </a:solidFill>
                          <a:effectLst/>
                        </a:rPr>
                        <a:t> </a:t>
                      </a:r>
                      <a:r>
                        <a:rPr lang="en-GB" sz="900" b="0" spc="-60">
                          <a:solidFill>
                            <a:schemeClr val="tx1"/>
                          </a:solidFill>
                          <a:effectLst/>
                        </a:rPr>
                        <a:t>function.</a:t>
                      </a:r>
                      <a:endParaRPr lang="en-GB" sz="900" b="0" spc="-6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755736783"/>
                  </a:ext>
                </a:extLst>
              </a:tr>
              <a:tr h="765301">
                <a:tc vMerge="1">
                  <a:txBody>
                    <a:bodyPr/>
                    <a:lstStyle/>
                    <a:p>
                      <a:endParaRPr lang="en-GB"/>
                    </a:p>
                  </a:txBody>
                  <a:tcPr/>
                </a:tc>
                <a:tc vMerge="1">
                  <a:txBody>
                    <a:bodyPr/>
                    <a:lstStyle/>
                    <a:p>
                      <a:endParaRPr lang="en-GB"/>
                    </a:p>
                  </a:txBody>
                  <a:tcPr/>
                </a:tc>
                <a:tc>
                  <a:txBody>
                    <a:bodyPr/>
                    <a:lstStyle/>
                    <a:p>
                      <a:pPr marL="77470" marR="312420">
                        <a:lnSpc>
                          <a:spcPct val="107000"/>
                        </a:lnSpc>
                        <a:spcBef>
                          <a:spcPts val="315"/>
                        </a:spcBef>
                        <a:spcAft>
                          <a:spcPts val="0"/>
                        </a:spcAft>
                      </a:pPr>
                      <a:r>
                        <a:rPr lang="en-GB" sz="900" b="0" dirty="0">
                          <a:solidFill>
                            <a:schemeClr val="tx1"/>
                          </a:solidFill>
                          <a:effectLst/>
                        </a:rPr>
                        <a:t>Being Imaginative</a:t>
                      </a:r>
                      <a:endParaRPr lang="en-GB" sz="900" b="0" dirty="0">
                        <a:solidFill>
                          <a:schemeClr val="tx1"/>
                        </a:solidFill>
                        <a:effectLst/>
                        <a:latin typeface="Roboto"/>
                        <a:ea typeface="Roboto"/>
                        <a:cs typeface="Roboto"/>
                      </a:endParaRPr>
                    </a:p>
                  </a:txBody>
                  <a:tcPr marL="0" marR="0" marT="0" marB="0"/>
                </a:tc>
                <a:tc>
                  <a:txBody>
                    <a:bodyPr/>
                    <a:lstStyle/>
                    <a:p>
                      <a:pPr marL="342900" marR="427990" lvl="0" indent="-342900" algn="just">
                        <a:lnSpc>
                          <a:spcPct val="111000"/>
                        </a:lnSpc>
                        <a:spcBef>
                          <a:spcPts val="315"/>
                        </a:spcBef>
                        <a:spcAft>
                          <a:spcPts val="0"/>
                        </a:spcAft>
                        <a:buClr>
                          <a:srgbClr val="231F20"/>
                        </a:buClr>
                        <a:buSzPts val="1000"/>
                        <a:buFont typeface="Roboto"/>
                        <a:buChar char="•"/>
                        <a:tabLst>
                          <a:tab pos="180975" algn="l"/>
                        </a:tabLst>
                      </a:pPr>
                      <a:r>
                        <a:rPr lang="en-GB" sz="900" b="0" spc="-25" dirty="0">
                          <a:solidFill>
                            <a:schemeClr val="tx1"/>
                          </a:solidFill>
                          <a:effectLst/>
                        </a:rPr>
                        <a:t>To</a:t>
                      </a:r>
                      <a:r>
                        <a:rPr lang="en-GB" sz="900" b="0" spc="-65" dirty="0">
                          <a:solidFill>
                            <a:schemeClr val="tx1"/>
                          </a:solidFill>
                          <a:effectLst/>
                        </a:rPr>
                        <a:t> </a:t>
                      </a:r>
                      <a:r>
                        <a:rPr lang="en-GB" sz="900" b="0" spc="-70" dirty="0">
                          <a:solidFill>
                            <a:schemeClr val="tx1"/>
                          </a:solidFill>
                          <a:effectLst/>
                        </a:rPr>
                        <a:t>use</a:t>
                      </a:r>
                      <a:r>
                        <a:rPr lang="en-GB" sz="900" b="0" spc="-65" dirty="0">
                          <a:solidFill>
                            <a:schemeClr val="tx1"/>
                          </a:solidFill>
                          <a:effectLst/>
                        </a:rPr>
                        <a:t> </a:t>
                      </a:r>
                      <a:r>
                        <a:rPr lang="en-GB" sz="900" b="0" spc="-70" dirty="0">
                          <a:solidFill>
                            <a:schemeClr val="tx1"/>
                          </a:solidFill>
                          <a:effectLst/>
                        </a:rPr>
                        <a:t>what</a:t>
                      </a:r>
                      <a:r>
                        <a:rPr lang="en-GB" sz="900" b="0" spc="-65" dirty="0">
                          <a:solidFill>
                            <a:schemeClr val="tx1"/>
                          </a:solidFill>
                          <a:effectLst/>
                        </a:rPr>
                        <a:t> </a:t>
                      </a:r>
                      <a:r>
                        <a:rPr lang="en-GB" sz="900" b="0" spc="-70" dirty="0">
                          <a:solidFill>
                            <a:schemeClr val="tx1"/>
                          </a:solidFill>
                          <a:effectLst/>
                        </a:rPr>
                        <a:t>they</a:t>
                      </a:r>
                      <a:r>
                        <a:rPr lang="en-GB" sz="900" b="0" spc="-60" dirty="0">
                          <a:solidFill>
                            <a:schemeClr val="tx1"/>
                          </a:solidFill>
                          <a:effectLst/>
                        </a:rPr>
                        <a:t> </a:t>
                      </a:r>
                      <a:r>
                        <a:rPr lang="en-GB" sz="900" b="0" spc="-70" dirty="0">
                          <a:solidFill>
                            <a:schemeClr val="tx1"/>
                          </a:solidFill>
                          <a:effectLst/>
                        </a:rPr>
                        <a:t>have</a:t>
                      </a:r>
                      <a:r>
                        <a:rPr lang="en-GB" sz="900" b="0" spc="-60" dirty="0">
                          <a:solidFill>
                            <a:schemeClr val="tx1"/>
                          </a:solidFill>
                          <a:effectLst/>
                        </a:rPr>
                        <a:t> </a:t>
                      </a:r>
                      <a:r>
                        <a:rPr lang="en-GB" sz="900" b="0" spc="-70" dirty="0">
                          <a:solidFill>
                            <a:schemeClr val="tx1"/>
                          </a:solidFill>
                          <a:effectLst/>
                        </a:rPr>
                        <a:t>learnt</a:t>
                      </a:r>
                      <a:r>
                        <a:rPr lang="en-GB" sz="900" b="0" spc="-60" dirty="0">
                          <a:solidFill>
                            <a:schemeClr val="tx1"/>
                          </a:solidFill>
                          <a:effectLst/>
                        </a:rPr>
                        <a:t> </a:t>
                      </a:r>
                      <a:r>
                        <a:rPr lang="en-GB" sz="900" b="0" spc="-70" dirty="0">
                          <a:solidFill>
                            <a:schemeClr val="tx1"/>
                          </a:solidFill>
                          <a:effectLst/>
                        </a:rPr>
                        <a:t>about</a:t>
                      </a:r>
                      <a:r>
                        <a:rPr lang="en-GB" sz="900" b="0" spc="-60" dirty="0">
                          <a:solidFill>
                            <a:schemeClr val="tx1"/>
                          </a:solidFill>
                          <a:effectLst/>
                        </a:rPr>
                        <a:t> </a:t>
                      </a:r>
                      <a:r>
                        <a:rPr lang="en-GB" sz="900" b="0" spc="-70" dirty="0">
                          <a:solidFill>
                            <a:schemeClr val="tx1"/>
                          </a:solidFill>
                          <a:effectLst/>
                        </a:rPr>
                        <a:t>media</a:t>
                      </a:r>
                      <a:r>
                        <a:rPr lang="en-GB" sz="900" b="0" spc="-65" dirty="0">
                          <a:solidFill>
                            <a:schemeClr val="tx1"/>
                          </a:solidFill>
                          <a:effectLst/>
                        </a:rPr>
                        <a:t> </a:t>
                      </a:r>
                      <a:r>
                        <a:rPr lang="en-GB" sz="900" b="0" spc="-70" dirty="0">
                          <a:solidFill>
                            <a:schemeClr val="tx1"/>
                          </a:solidFill>
                          <a:effectLst/>
                        </a:rPr>
                        <a:t>and</a:t>
                      </a:r>
                      <a:r>
                        <a:rPr lang="en-GB" sz="900" b="0" spc="-65" dirty="0">
                          <a:solidFill>
                            <a:schemeClr val="tx1"/>
                          </a:solidFill>
                          <a:effectLst/>
                        </a:rPr>
                        <a:t> </a:t>
                      </a:r>
                      <a:r>
                        <a:rPr lang="en-GB" sz="900" b="0" spc="-70" dirty="0">
                          <a:solidFill>
                            <a:schemeClr val="tx1"/>
                          </a:solidFill>
                          <a:effectLst/>
                        </a:rPr>
                        <a:t>materials in</a:t>
                      </a:r>
                      <a:r>
                        <a:rPr lang="en-GB" sz="900" b="0" spc="-65" dirty="0">
                          <a:solidFill>
                            <a:schemeClr val="tx1"/>
                          </a:solidFill>
                          <a:effectLst/>
                        </a:rPr>
                        <a:t> </a:t>
                      </a:r>
                      <a:r>
                        <a:rPr lang="en-GB" sz="900" b="0" spc="-70" dirty="0">
                          <a:solidFill>
                            <a:schemeClr val="tx1"/>
                          </a:solidFill>
                          <a:effectLst/>
                        </a:rPr>
                        <a:t>original ways,</a:t>
                      </a:r>
                      <a:r>
                        <a:rPr lang="en-GB" sz="900" b="0" spc="-65" dirty="0">
                          <a:solidFill>
                            <a:schemeClr val="tx1"/>
                          </a:solidFill>
                          <a:effectLst/>
                        </a:rPr>
                        <a:t> </a:t>
                      </a:r>
                      <a:r>
                        <a:rPr lang="en-GB" sz="900" b="0" spc="-70" dirty="0">
                          <a:solidFill>
                            <a:schemeClr val="tx1"/>
                          </a:solidFill>
                          <a:effectLst/>
                        </a:rPr>
                        <a:t>thinking about</a:t>
                      </a:r>
                      <a:r>
                        <a:rPr lang="en-GB" sz="900" b="0" spc="-60" dirty="0">
                          <a:solidFill>
                            <a:schemeClr val="tx1"/>
                          </a:solidFill>
                          <a:effectLst/>
                        </a:rPr>
                        <a:t> </a:t>
                      </a:r>
                      <a:r>
                        <a:rPr lang="en-GB" sz="900" b="0" spc="-70" dirty="0">
                          <a:solidFill>
                            <a:schemeClr val="tx1"/>
                          </a:solidFill>
                          <a:effectLst/>
                        </a:rPr>
                        <a:t>uses and</a:t>
                      </a:r>
                      <a:r>
                        <a:rPr lang="en-GB" sz="900" b="0" spc="-65" dirty="0">
                          <a:solidFill>
                            <a:schemeClr val="tx1"/>
                          </a:solidFill>
                          <a:effectLst/>
                        </a:rPr>
                        <a:t> </a:t>
                      </a:r>
                      <a:r>
                        <a:rPr lang="en-GB" sz="900" b="0" spc="-70" dirty="0">
                          <a:solidFill>
                            <a:schemeClr val="tx1"/>
                          </a:solidFill>
                          <a:effectLst/>
                        </a:rPr>
                        <a:t>purposes.</a:t>
                      </a:r>
                      <a:r>
                        <a:rPr lang="en-GB" sz="900" b="0" spc="-80" dirty="0">
                          <a:solidFill>
                            <a:schemeClr val="tx1"/>
                          </a:solidFill>
                          <a:effectLst/>
                        </a:rPr>
                        <a:t> </a:t>
                      </a:r>
                      <a:r>
                        <a:rPr lang="en-GB" sz="900" b="0" spc="-70" dirty="0">
                          <a:solidFill>
                            <a:schemeClr val="tx1"/>
                          </a:solidFill>
                          <a:effectLst/>
                        </a:rPr>
                        <a:t>They represent</a:t>
                      </a:r>
                      <a:r>
                        <a:rPr lang="en-GB" sz="900" b="0" spc="-65" dirty="0">
                          <a:solidFill>
                            <a:schemeClr val="tx1"/>
                          </a:solidFill>
                          <a:effectLst/>
                        </a:rPr>
                        <a:t> </a:t>
                      </a:r>
                      <a:r>
                        <a:rPr lang="en-GB" sz="900" b="0" spc="-70" dirty="0">
                          <a:solidFill>
                            <a:schemeClr val="tx1"/>
                          </a:solidFill>
                          <a:effectLst/>
                        </a:rPr>
                        <a:t>their</a:t>
                      </a:r>
                      <a:r>
                        <a:rPr lang="en-GB" sz="900" b="0" spc="-65" dirty="0">
                          <a:solidFill>
                            <a:schemeClr val="tx1"/>
                          </a:solidFill>
                          <a:effectLst/>
                        </a:rPr>
                        <a:t> </a:t>
                      </a:r>
                      <a:r>
                        <a:rPr lang="en-GB" sz="900" b="0" spc="-70" dirty="0">
                          <a:solidFill>
                            <a:schemeClr val="tx1"/>
                          </a:solidFill>
                          <a:effectLst/>
                        </a:rPr>
                        <a:t>own</a:t>
                      </a:r>
                      <a:r>
                        <a:rPr lang="en-GB" sz="900" b="0" spc="-60" dirty="0">
                          <a:solidFill>
                            <a:schemeClr val="tx1"/>
                          </a:solidFill>
                          <a:effectLst/>
                        </a:rPr>
                        <a:t> </a:t>
                      </a:r>
                      <a:r>
                        <a:rPr lang="en-GB" sz="900" b="0" spc="-70" dirty="0">
                          <a:solidFill>
                            <a:schemeClr val="tx1"/>
                          </a:solidFill>
                          <a:effectLst/>
                        </a:rPr>
                        <a:t>ideas,</a:t>
                      </a:r>
                      <a:r>
                        <a:rPr lang="en-GB" sz="900" b="0" spc="-60" dirty="0">
                          <a:solidFill>
                            <a:schemeClr val="tx1"/>
                          </a:solidFill>
                          <a:effectLst/>
                        </a:rPr>
                        <a:t> </a:t>
                      </a:r>
                      <a:r>
                        <a:rPr lang="en-GB" sz="900" b="0" spc="-70" dirty="0">
                          <a:solidFill>
                            <a:schemeClr val="tx1"/>
                          </a:solidFill>
                          <a:effectLst/>
                        </a:rPr>
                        <a:t>thoughts</a:t>
                      </a:r>
                      <a:r>
                        <a:rPr lang="en-GB" sz="900" b="0" spc="-60" dirty="0">
                          <a:solidFill>
                            <a:schemeClr val="tx1"/>
                          </a:solidFill>
                          <a:effectLst/>
                        </a:rPr>
                        <a:t> </a:t>
                      </a:r>
                      <a:r>
                        <a:rPr lang="en-GB" sz="900" b="0" spc="-70" dirty="0">
                          <a:solidFill>
                            <a:schemeClr val="tx1"/>
                          </a:solidFill>
                          <a:effectLst/>
                        </a:rPr>
                        <a:t>and</a:t>
                      </a:r>
                      <a:r>
                        <a:rPr lang="en-GB" sz="900" b="0" spc="-60" dirty="0">
                          <a:solidFill>
                            <a:schemeClr val="tx1"/>
                          </a:solidFill>
                          <a:effectLst/>
                        </a:rPr>
                        <a:t> </a:t>
                      </a:r>
                      <a:r>
                        <a:rPr lang="en-GB" sz="900" b="0" spc="-70" dirty="0">
                          <a:solidFill>
                            <a:schemeClr val="tx1"/>
                          </a:solidFill>
                          <a:effectLst/>
                        </a:rPr>
                        <a:t>feelings</a:t>
                      </a:r>
                      <a:r>
                        <a:rPr lang="en-GB" sz="900" b="0" spc="-65" dirty="0">
                          <a:solidFill>
                            <a:schemeClr val="tx1"/>
                          </a:solidFill>
                          <a:effectLst/>
                        </a:rPr>
                        <a:t> </a:t>
                      </a:r>
                      <a:r>
                        <a:rPr lang="en-GB" sz="900" b="0" spc="-70" dirty="0" smtClean="0">
                          <a:solidFill>
                            <a:schemeClr val="tx1"/>
                          </a:solidFill>
                          <a:effectLst/>
                        </a:rPr>
                        <a:t>through</a:t>
                      </a:r>
                      <a:r>
                        <a:rPr lang="en-GB" sz="900" b="0" spc="-70" baseline="0" dirty="0" smtClean="0">
                          <a:solidFill>
                            <a:schemeClr val="tx1"/>
                          </a:solidFill>
                          <a:effectLst/>
                        </a:rPr>
                        <a:t> </a:t>
                      </a:r>
                      <a:r>
                        <a:rPr lang="en-GB" sz="900" b="0" dirty="0" smtClean="0">
                          <a:solidFill>
                            <a:schemeClr val="tx1"/>
                          </a:solidFill>
                          <a:effectLst/>
                        </a:rPr>
                        <a:t>design </a:t>
                      </a:r>
                      <a:r>
                        <a:rPr lang="en-GB" sz="900" b="0" dirty="0">
                          <a:solidFill>
                            <a:schemeClr val="tx1"/>
                          </a:solidFill>
                          <a:effectLst/>
                        </a:rPr>
                        <a:t>and technology, art, music, dance, role play and stories.</a:t>
                      </a:r>
                      <a:endParaRPr lang="en-GB" sz="900" b="0" dirty="0">
                        <a:solidFill>
                          <a:schemeClr val="tx1"/>
                        </a:solidFill>
                        <a:effectLst/>
                        <a:latin typeface="Roboto"/>
                        <a:ea typeface="Roboto"/>
                        <a:cs typeface="Roboto"/>
                      </a:endParaRPr>
                    </a:p>
                  </a:txBody>
                  <a:tcPr marL="0" marR="0" marT="0" marB="0"/>
                </a:tc>
                <a:extLst>
                  <a:ext uri="{0D108BD9-81ED-4DB2-BD59-A6C34878D82A}">
                    <a16:rowId xmlns:a16="http://schemas.microsoft.com/office/drawing/2014/main" val="102644624"/>
                  </a:ext>
                </a:extLst>
              </a:tr>
            </a:tbl>
          </a:graphicData>
        </a:graphic>
      </p:graphicFrame>
    </p:spTree>
    <p:extLst>
      <p:ext uri="{BB962C8B-B14F-4D97-AF65-F5344CB8AC3E}">
        <p14:creationId xmlns:p14="http://schemas.microsoft.com/office/powerpoint/2010/main" val="2439326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44078" y="400051"/>
            <a:ext cx="7628641" cy="60324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the national </a:t>
            </a:r>
            <a:r>
              <a:rPr lang="en-GB" sz="1400" b="1" dirty="0">
                <a:solidFill>
                  <a:prstClr val="black"/>
                </a:solidFill>
                <a:latin typeface="Century Gothic" panose="020B0502020202020204" pitchFamily="34" charset="0"/>
              </a:rPr>
              <a:t>c</a:t>
            </a:r>
            <a:r>
              <a:rPr kumimoji="0" lang="en-GB" sz="1400" b="1"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urriculum</a:t>
            </a: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requires in music at key stage 1 and key stage 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Pupils should be taught to: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Use their voices expressively and creatively by singing songs and speaking chants and rhymes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Play tuned and </a:t>
            </a:r>
            <a:r>
              <a:rPr kumimoji="0" lang="en-GB" sz="13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untuned</a:t>
            </a: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instruments musically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Listen with concentration and understanding to a range of high-quality live and recorded music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Experiment with, create, select and combine sounds using the inter-related dimensions of music.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Pupils should be taught to sing and play musically with increasing confidence and control. They should develop an understanding of musical composition, organising and manipulating ideas within musical structures and reproducing sounds from aural memory.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Pupils should be taught to: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Play and perform in solo and ensemble contexts, using their voices and playing musical instruments with increasing accuracy, fluency, control and expression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Improvise and compose music for a range of purposes using the inter-related dimensions of music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Listen with attention to detail and recall sounds with increasing aural memory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Use and understand staff and other musical notations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Appreciate and understand a wide range of high-quality live and recorded music drawn from different traditions and from great composers and musicians </a:t>
            </a:r>
          </a:p>
          <a:p>
            <a:pPr marL="214313" marR="0" lvl="0" indent="-214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Develop an understanding of the history of music.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691432" y="553236"/>
            <a:ext cx="2220013" cy="239201"/>
          </a:xfrm>
          <a:prstGeom prst="rect">
            <a:avLst/>
          </a:prstGeom>
        </p:spPr>
      </p:pic>
      <p:sp>
        <p:nvSpPr>
          <p:cNvPr id="8" name="Right Bracket 7"/>
          <p:cNvSpPr/>
          <p:nvPr/>
        </p:nvSpPr>
        <p:spPr>
          <a:xfrm>
            <a:off x="7972719" y="1210452"/>
            <a:ext cx="73059" cy="1608948"/>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black"/>
              </a:solidFill>
              <a:effectLst/>
              <a:uLnTx/>
              <a:uFillTx/>
              <a:latin typeface="Calibri"/>
              <a:ea typeface="+mn-ea"/>
              <a:cs typeface="+mn-cs"/>
            </a:endParaRPr>
          </a:p>
        </p:txBody>
      </p:sp>
      <p:sp>
        <p:nvSpPr>
          <p:cNvPr id="9" name="Right Bracket 8"/>
          <p:cNvSpPr/>
          <p:nvPr/>
        </p:nvSpPr>
        <p:spPr>
          <a:xfrm>
            <a:off x="7972719" y="3471877"/>
            <a:ext cx="73059" cy="2776523"/>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350" b="0" i="0" u="none" strike="noStrike" kern="1200" cap="none" spc="0" normalizeH="0" baseline="0" noProof="0">
              <a:ln>
                <a:noFill/>
              </a:ln>
              <a:solidFill>
                <a:prstClr val="black"/>
              </a:solidFill>
              <a:effectLst/>
              <a:uLnTx/>
              <a:uFillTx/>
              <a:latin typeface="Calibri"/>
              <a:ea typeface="+mn-ea"/>
              <a:cs typeface="+mn-cs"/>
            </a:endParaRPr>
          </a:p>
        </p:txBody>
      </p:sp>
      <p:sp>
        <p:nvSpPr>
          <p:cNvPr id="10" name="TextBox 9"/>
          <p:cNvSpPr txBox="1"/>
          <p:nvPr/>
        </p:nvSpPr>
        <p:spPr>
          <a:xfrm>
            <a:off x="8045778" y="1903557"/>
            <a:ext cx="954461"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Key Stage 1</a:t>
            </a:r>
          </a:p>
        </p:txBody>
      </p:sp>
      <p:sp>
        <p:nvSpPr>
          <p:cNvPr id="11" name="TextBox 10"/>
          <p:cNvSpPr txBox="1"/>
          <p:nvPr/>
        </p:nvSpPr>
        <p:spPr>
          <a:xfrm>
            <a:off x="8045778" y="4800600"/>
            <a:ext cx="100631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Key Stage 2</a:t>
            </a:r>
          </a:p>
        </p:txBody>
      </p:sp>
      <p:sp>
        <p:nvSpPr>
          <p:cNvPr id="2" name="Footer Placeholder 1"/>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3</a:t>
            </a:fld>
            <a:endParaRPr lang="en-GB" dirty="0"/>
          </a:p>
        </p:txBody>
      </p:sp>
    </p:spTree>
    <p:extLst>
      <p:ext uri="{BB962C8B-B14F-4D97-AF65-F5344CB8AC3E}">
        <p14:creationId xmlns:p14="http://schemas.microsoft.com/office/powerpoint/2010/main" val="399249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
            <p:extLst>
              <p:ext uri="{D42A27DB-BD31-4B8C-83A1-F6EECF244321}">
                <p14:modId xmlns:p14="http://schemas.microsoft.com/office/powerpoint/2010/main" val="1246853395"/>
              </p:ext>
            </p:extLst>
          </p:nvPr>
        </p:nvGraphicFramePr>
        <p:xfrm>
          <a:off x="507205" y="140526"/>
          <a:ext cx="8129589" cy="6263466"/>
        </p:xfrm>
        <a:graphic>
          <a:graphicData uri="http://schemas.openxmlformats.org/drawingml/2006/table">
            <a:tbl>
              <a:tblPr firstRow="1" bandRow="1">
                <a:tableStyleId>{5C22544A-7EE6-4342-B048-85BDC9FD1C3A}</a:tableStyleId>
              </a:tblPr>
              <a:tblGrid>
                <a:gridCol w="2709863">
                  <a:extLst>
                    <a:ext uri="{9D8B030D-6E8A-4147-A177-3AD203B41FA5}">
                      <a16:colId xmlns:a16="http://schemas.microsoft.com/office/drawing/2014/main" val="20000"/>
                    </a:ext>
                  </a:extLst>
                </a:gridCol>
                <a:gridCol w="2709863">
                  <a:extLst>
                    <a:ext uri="{9D8B030D-6E8A-4147-A177-3AD203B41FA5}">
                      <a16:colId xmlns:a16="http://schemas.microsoft.com/office/drawing/2014/main" val="20001"/>
                    </a:ext>
                  </a:extLst>
                </a:gridCol>
                <a:gridCol w="2709863">
                  <a:extLst>
                    <a:ext uri="{9D8B030D-6E8A-4147-A177-3AD203B41FA5}">
                      <a16:colId xmlns:a16="http://schemas.microsoft.com/office/drawing/2014/main" val="20002"/>
                    </a:ext>
                  </a:extLst>
                </a:gridCol>
              </a:tblGrid>
              <a:tr h="39618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Music</a:t>
                      </a:r>
                      <a:endParaRPr lang="en-GB" sz="2000" b="1" dirty="0">
                        <a:solidFill>
                          <a:schemeClr val="bg1"/>
                        </a:solidFill>
                        <a:latin typeface="Century Gothic" pitchFamily="34" charset="0"/>
                      </a:endParaRPr>
                    </a:p>
                  </a:txBody>
                  <a:tcPr marT="45701" marB="45701"/>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686">
                <a:tc gridSpan="3">
                  <a:txBody>
                    <a:bodyPr/>
                    <a:lstStyle/>
                    <a:p>
                      <a:pPr algn="ctr"/>
                      <a:r>
                        <a:rPr lang="en-GB" sz="1800" b="1" dirty="0">
                          <a:latin typeface="Century Gothic" pitchFamily="34" charset="0"/>
                        </a:rPr>
                        <a:t>Year 1</a:t>
                      </a:r>
                    </a:p>
                  </a:txBody>
                  <a:tcPr marT="45701" marB="45701"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686">
                <a:tc>
                  <a:txBody>
                    <a:bodyPr/>
                    <a:lstStyle/>
                    <a:p>
                      <a:pPr algn="ctr">
                        <a:spcAft>
                          <a:spcPts val="0"/>
                        </a:spcAft>
                      </a:pPr>
                      <a:r>
                        <a:rPr lang="en-GB" sz="1400" b="1" dirty="0">
                          <a:latin typeface="Century Gothic" pitchFamily="34" charset="0"/>
                          <a:ea typeface="Times New Roman"/>
                          <a:cs typeface="Times New Roman"/>
                        </a:rPr>
                        <a:t>Performing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Composing </a:t>
                      </a:r>
                      <a:r>
                        <a:rPr lang="en-GB" sz="1400" b="1" i="1" dirty="0">
                          <a:latin typeface="Century Gothic" pitchFamily="34" charset="0"/>
                          <a:ea typeface="Times New Roman"/>
                          <a:cs typeface="Times New Roman"/>
                        </a:rPr>
                        <a:t>(incl notation)</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Appraising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514866">
                <a:tc>
                  <a:txBody>
                    <a:bodyPr/>
                    <a:lstStyle/>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use their voice to speak/sing/chant?</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Do they join in with singing?</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use instruments to perform?</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Do they look at their audience when they are performing?</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clap short rhythmic patterns?</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copy sounds?</a:t>
                      </a:r>
                    </a:p>
                  </a:txBody>
                  <a:tcPr marT="45701" marB="45701"/>
                </a:tc>
                <a:tc>
                  <a:txBody>
                    <a:bodyPr/>
                    <a:lstStyle/>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make different sounds with their voice?</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make different sounds with instruments? </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identify changes in sounds?</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change the sound?</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repeat (short rhythmic and melodic) patterns?</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make a sequence of sounds? </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show sounds by using pictures?</a:t>
                      </a:r>
                      <a:endParaRPr lang="en-GB" sz="1200" i="0" dirty="0">
                        <a:latin typeface="Century Gothic" pitchFamily="34" charset="0"/>
                      </a:endParaRPr>
                    </a:p>
                  </a:txBody>
                  <a:tcPr marT="45701" marB="45701"/>
                </a:tc>
                <a:tc>
                  <a:txBody>
                    <a:bodyPr/>
                    <a:lstStyle/>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respond to different moods in music?</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say how a piece of music makes them feel?</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say whether they like or dislike a piece of music?</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choose sounds to represent different things?</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recognise repeated patterns?</a:t>
                      </a:r>
                    </a:p>
                    <a:p>
                      <a:pPr marL="172800" indent="-172800">
                        <a:buFont typeface="Arial" pitchFamily="34" charset="0"/>
                        <a:buChar char="•"/>
                      </a:pPr>
                      <a:r>
                        <a:rPr kumimoji="0" lang="en-GB" sz="1200" kern="1200" dirty="0">
                          <a:solidFill>
                            <a:schemeClr val="dk1"/>
                          </a:solidFill>
                          <a:latin typeface="Century Gothic" pitchFamily="34" charset="0"/>
                          <a:ea typeface="+mn-ea"/>
                          <a:cs typeface="+mn-cs"/>
                        </a:rPr>
                        <a:t>Can they follow instructions about when to play or sing?</a:t>
                      </a:r>
                      <a:endParaRPr lang="en-GB" sz="1200" dirty="0">
                        <a:latin typeface="Century Gothic" pitchFamily="34" charset="0"/>
                      </a:endParaRPr>
                    </a:p>
                  </a:txBody>
                  <a:tcPr marT="45701" marB="45701"/>
                </a:tc>
                <a:extLst>
                  <a:ext uri="{0D108BD9-81ED-4DB2-BD59-A6C34878D82A}">
                    <a16:rowId xmlns:a16="http://schemas.microsoft.com/office/drawing/2014/main" val="10003"/>
                  </a:ext>
                </a:extLst>
              </a:tr>
              <a:tr h="432048">
                <a:tc gridSpan="3">
                  <a:txBody>
                    <a:bodyPr/>
                    <a:lstStyle/>
                    <a:p>
                      <a:pPr marL="172800" lvl="0" indent="-172800" algn="ctr">
                        <a:buFont typeface="Arial" pitchFamily="34" charset="0"/>
                        <a:buNone/>
                      </a:pPr>
                      <a:r>
                        <a:rPr kumimoji="0" lang="en-GB" sz="1800" b="1" kern="1200" dirty="0">
                          <a:solidFill>
                            <a:schemeClr val="dk1"/>
                          </a:solidFill>
                          <a:latin typeface="Century Gothic" pitchFamily="34" charset="0"/>
                          <a:ea typeface="+mn-ea"/>
                          <a:cs typeface="+mn-cs"/>
                        </a:rPr>
                        <a:t>Year 1 (Challenging)</a:t>
                      </a:r>
                    </a:p>
                  </a:txBody>
                  <a:tcPr marT="45701" marB="45701" anchor="ctr"/>
                </a:tc>
                <a:tc hMerge="1">
                  <a:txBody>
                    <a:bodyPr/>
                    <a:lstStyle/>
                    <a:p>
                      <a:pPr>
                        <a:buFont typeface="Arial" pitchFamily="34" charset="0"/>
                        <a:buChar char="•"/>
                      </a:pPr>
                      <a:endParaRPr lang="en-GB" sz="1200" i="0" dirty="0">
                        <a:latin typeface="Century Gothic" pitchFamily="34" charset="0"/>
                      </a:endParaRPr>
                    </a:p>
                  </a:txBody>
                  <a:tcPr marT="45701" marB="45701"/>
                </a:tc>
                <a:tc hMerge="1">
                  <a:txBody>
                    <a:bodyPr/>
                    <a:lstStyle/>
                    <a:p>
                      <a:pPr>
                        <a:buFont typeface="Arial" pitchFamily="34" charset="0"/>
                        <a:buChar char="•"/>
                      </a:pPr>
                      <a:endParaRPr lang="en-GB" sz="1200" dirty="0">
                        <a:latin typeface="Century Gothic" pitchFamily="34" charset="0"/>
                      </a:endParaRPr>
                    </a:p>
                  </a:txBody>
                  <a:tcPr marT="45701" marB="45701"/>
                </a:tc>
                <a:extLst>
                  <a:ext uri="{0D108BD9-81ED-4DB2-BD59-A6C34878D82A}">
                    <a16:rowId xmlns:a16="http://schemas.microsoft.com/office/drawing/2014/main" val="10004"/>
                  </a:ext>
                </a:extLst>
              </a:tr>
              <a:tr h="432048">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make loud and quiet sounds?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Do they know that the chorus keeps being repeated?</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GB" sz="1200" dirty="0">
                        <a:latin typeface="Century Gothic" pitchFamily="34" charset="0"/>
                      </a:endParaRPr>
                    </a:p>
                    <a:p>
                      <a:pPr marL="172800" lvl="0" indent="-172800">
                        <a:buFont typeface="Arial" pitchFamily="34" charset="0"/>
                        <a:buChar char="•"/>
                      </a:pPr>
                      <a:endParaRPr kumimoji="0" lang="en-GB" sz="1200" kern="1200" dirty="0">
                        <a:solidFill>
                          <a:schemeClr val="dk1"/>
                        </a:solidFill>
                        <a:latin typeface="Century Gothic" pitchFamily="34" charset="0"/>
                        <a:ea typeface="+mn-ea"/>
                        <a:cs typeface="+mn-cs"/>
                      </a:endParaRPr>
                    </a:p>
                  </a:txBody>
                  <a:tcPr marT="45701" marB="45701"/>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tell the difference between long and short sounds?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tell the difference between high and low sounds?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give a reason for choosing an instrument?</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1200" kern="1200" dirty="0">
                        <a:solidFill>
                          <a:schemeClr val="dk1"/>
                        </a:solidFill>
                        <a:latin typeface="Century Gothic" pitchFamily="34" charset="0"/>
                        <a:ea typeface="+mn-ea"/>
                        <a:cs typeface="+mn-cs"/>
                      </a:endParaRPr>
                    </a:p>
                  </a:txBody>
                  <a:tcPr marT="45701" marB="45701"/>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tell the difference between a fast and slow tempo?</a:t>
                      </a:r>
                    </a:p>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tell the difference between loud and quiet sounds?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identify two types of sound happening at the same time?</a:t>
                      </a:r>
                      <a:endParaRPr lang="en-GB" sz="1200" dirty="0">
                        <a:latin typeface="Century Gothic" pitchFamily="34" charset="0"/>
                      </a:endParaRPr>
                    </a:p>
                  </a:txBody>
                  <a:tcPr marT="45701" marB="45701"/>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F76D6BA6-8CC5-49F0-89C1-CB6E078164BB}"/>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4</a:t>
            </a:fld>
            <a:endParaRPr lang="en-GB" dirty="0"/>
          </a:p>
        </p:txBody>
      </p:sp>
    </p:spTree>
    <p:extLst>
      <p:ext uri="{BB962C8B-B14F-4D97-AF65-F5344CB8AC3E}">
        <p14:creationId xmlns:p14="http://schemas.microsoft.com/office/powerpoint/2010/main" val="2275615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184769839"/>
              </p:ext>
            </p:extLst>
          </p:nvPr>
        </p:nvGraphicFramePr>
        <p:xfrm>
          <a:off x="507206" y="878753"/>
          <a:ext cx="8129589" cy="5283374"/>
        </p:xfrm>
        <a:graphic>
          <a:graphicData uri="http://schemas.openxmlformats.org/drawingml/2006/table">
            <a:tbl>
              <a:tblPr firstRow="1" bandRow="1">
                <a:tableStyleId>{5C22544A-7EE6-4342-B048-85BDC9FD1C3A}</a:tableStyleId>
              </a:tblPr>
              <a:tblGrid>
                <a:gridCol w="2709863">
                  <a:extLst>
                    <a:ext uri="{9D8B030D-6E8A-4147-A177-3AD203B41FA5}">
                      <a16:colId xmlns:a16="http://schemas.microsoft.com/office/drawing/2014/main" val="20000"/>
                    </a:ext>
                  </a:extLst>
                </a:gridCol>
                <a:gridCol w="2709863">
                  <a:extLst>
                    <a:ext uri="{9D8B030D-6E8A-4147-A177-3AD203B41FA5}">
                      <a16:colId xmlns:a16="http://schemas.microsoft.com/office/drawing/2014/main" val="20001"/>
                    </a:ext>
                  </a:extLst>
                </a:gridCol>
                <a:gridCol w="2709863">
                  <a:extLst>
                    <a:ext uri="{9D8B030D-6E8A-4147-A177-3AD203B41FA5}">
                      <a16:colId xmlns:a16="http://schemas.microsoft.com/office/drawing/2014/main" val="20002"/>
                    </a:ext>
                  </a:extLst>
                </a:gridCol>
              </a:tblGrid>
              <a:tr h="39630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Music</a:t>
                      </a:r>
                      <a:endParaRPr lang="en-GB" sz="2000" b="1" dirty="0">
                        <a:solidFill>
                          <a:schemeClr val="bg1"/>
                        </a:solidFill>
                        <a:latin typeface="Century Gothic" pitchFamily="34" charset="0"/>
                      </a:endParaRPr>
                    </a:p>
                  </a:txBody>
                  <a:tcPr marT="45727" marB="45727">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99">
                <a:tc gridSpan="3">
                  <a:txBody>
                    <a:bodyPr/>
                    <a:lstStyle/>
                    <a:p>
                      <a:pPr algn="ctr"/>
                      <a:r>
                        <a:rPr lang="en-GB" sz="1800" b="1" dirty="0">
                          <a:latin typeface="Century Gothic" pitchFamily="34" charset="0"/>
                        </a:rPr>
                        <a:t>Year 2</a:t>
                      </a:r>
                    </a:p>
                  </a:txBody>
                  <a:tcPr marT="45727" marB="45727"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899">
                <a:tc>
                  <a:txBody>
                    <a:bodyPr/>
                    <a:lstStyle/>
                    <a:p>
                      <a:pPr algn="ctr">
                        <a:spcAft>
                          <a:spcPts val="0"/>
                        </a:spcAft>
                      </a:pPr>
                      <a:r>
                        <a:rPr lang="en-GB" sz="1400" b="1" dirty="0">
                          <a:latin typeface="Century Gothic" pitchFamily="34" charset="0"/>
                          <a:ea typeface="Times New Roman"/>
                          <a:cs typeface="Times New Roman"/>
                        </a:rPr>
                        <a:t>Performing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Composing </a:t>
                      </a:r>
                      <a:r>
                        <a:rPr lang="en-GB" sz="1400" b="1" i="1" dirty="0">
                          <a:latin typeface="Century Gothic" pitchFamily="34" charset="0"/>
                          <a:ea typeface="Times New Roman"/>
                          <a:cs typeface="Times New Roman"/>
                        </a:rPr>
                        <a:t>(incl notation)</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Appraising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298315">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Do they sing and follow the melody (tune)?</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Do they sing accurately at a given pitch?</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perform simple patterns and accompaniments keeping a steady pulse?</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perform with others?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play simple rhythmic patterns on an instrument?</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sing/clap a pulse increasing or decreasing in tempo?</a:t>
                      </a:r>
                      <a:endParaRPr lang="en-GB" sz="1200" dirty="0">
                        <a:latin typeface="Century Gothic" pitchFamily="34" charset="0"/>
                      </a:endParaRPr>
                    </a:p>
                  </a:txBody>
                  <a:tcPr marT="45727" marB="45727"/>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order sounds to create a beginning, middle and end?</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create music in response to (different starting points)?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choose sounds which create an effect?</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symbols to represent sounds?</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make connections between notations and musical sounds?</a:t>
                      </a:r>
                      <a:endParaRPr lang="en-GB" sz="1200" i="0" dirty="0">
                        <a:latin typeface="Century Gothic" pitchFamily="34" charset="0"/>
                      </a:endParaRPr>
                    </a:p>
                  </a:txBody>
                  <a:tcPr marT="45727" marB="45727"/>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improve their own work?</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listen out for particular things when listening to music?</a:t>
                      </a:r>
                      <a:endParaRPr lang="en-GB" sz="1200" i="0" dirty="0">
                        <a:latin typeface="Century Gothic" pitchFamily="34" charset="0"/>
                      </a:endParaRPr>
                    </a:p>
                  </a:txBody>
                  <a:tcPr marT="45727" marB="45727"/>
                </a:tc>
                <a:extLst>
                  <a:ext uri="{0D108BD9-81ED-4DB2-BD59-A6C34878D82A}">
                    <a16:rowId xmlns:a16="http://schemas.microsoft.com/office/drawing/2014/main" val="10003"/>
                  </a:ext>
                </a:extLst>
              </a:tr>
              <a:tr h="360040">
                <a:tc gridSpan="3">
                  <a:txBody>
                    <a:bodyPr/>
                    <a:lstStyle/>
                    <a:p>
                      <a:pPr algn="ctr">
                        <a:buFont typeface="Arial" pitchFamily="34" charset="0"/>
                        <a:buNone/>
                      </a:pPr>
                      <a:r>
                        <a:rPr kumimoji="0" lang="en-GB" sz="1800" b="1" i="0" kern="1200" dirty="0">
                          <a:solidFill>
                            <a:schemeClr val="dk1"/>
                          </a:solidFill>
                          <a:latin typeface="Century Gothic" pitchFamily="34" charset="0"/>
                          <a:ea typeface="+mn-ea"/>
                          <a:cs typeface="+mn-cs"/>
                        </a:rPr>
                        <a:t>Year 2 (Challenging)</a:t>
                      </a:r>
                    </a:p>
                  </a:txBody>
                  <a:tcPr marT="45727" marB="45727" anchor="ctr"/>
                </a:tc>
                <a:tc hMerge="1">
                  <a:txBody>
                    <a:bodyPr/>
                    <a:lstStyle/>
                    <a:p>
                      <a:pPr>
                        <a:buFont typeface="Arial" pitchFamily="34" charset="0"/>
                        <a:buChar char="•"/>
                      </a:pPr>
                      <a:endParaRPr lang="en-GB" sz="1200" i="0" dirty="0">
                        <a:latin typeface="Century Gothic" pitchFamily="34" charset="0"/>
                      </a:endParaRPr>
                    </a:p>
                  </a:txBody>
                  <a:tcPr marT="45727" marB="45727"/>
                </a:tc>
                <a:tc hMerge="1">
                  <a:txBody>
                    <a:bodyPr/>
                    <a:lstStyle/>
                    <a:p>
                      <a:pPr>
                        <a:buFont typeface="Arial" pitchFamily="34" charset="0"/>
                        <a:buChar char="•"/>
                      </a:pPr>
                      <a:endParaRPr lang="en-GB" sz="1200" i="0" dirty="0">
                        <a:latin typeface="Century Gothic" pitchFamily="34" charset="0"/>
                      </a:endParaRPr>
                    </a:p>
                  </a:txBody>
                  <a:tcPr marT="45727" marB="45727"/>
                </a:tc>
                <a:extLst>
                  <a:ext uri="{0D108BD9-81ED-4DB2-BD59-A6C34878D82A}">
                    <a16:rowId xmlns:a16="http://schemas.microsoft.com/office/drawing/2014/main" val="10004"/>
                  </a:ext>
                </a:extLst>
              </a:tr>
              <a:tr h="432048">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sing/play rhythmic patterns in contrasting tempo; keeping to the pulse?</a:t>
                      </a:r>
                    </a:p>
                    <a:p>
                      <a:pPr marL="172800" indent="-172800">
                        <a:buFont typeface="Arial" pitchFamily="34" charset="0"/>
                        <a:buNone/>
                      </a:pPr>
                      <a:endParaRPr kumimoji="0" lang="en-GB" sz="1200" i="0" kern="1200" dirty="0">
                        <a:solidFill>
                          <a:schemeClr val="dk1"/>
                        </a:solidFill>
                        <a:latin typeface="Century Gothic" pitchFamily="34" charset="0"/>
                        <a:ea typeface="+mn-ea"/>
                        <a:cs typeface="+mn-cs"/>
                      </a:endParaRPr>
                    </a:p>
                  </a:txBody>
                  <a:tcPr marT="45727" marB="45727"/>
                </a:tc>
                <a:tc>
                  <a:txBody>
                    <a:bodyPr/>
                    <a:lstStyle/>
                    <a:p>
                      <a:pPr marL="172800" lvl="0" indent="-172800">
                        <a:buFont typeface="Arial" pitchFamily="34" charset="0"/>
                        <a:buChar char="•"/>
                      </a:pPr>
                      <a:r>
                        <a:rPr kumimoji="0" lang="en-GB" sz="1200" kern="1200" dirty="0">
                          <a:solidFill>
                            <a:schemeClr val="dk1"/>
                          </a:solidFill>
                          <a:latin typeface="Century Gothic" pitchFamily="34" charset="0"/>
                          <a:ea typeface="+mn-ea"/>
                          <a:cs typeface="+mn-cs"/>
                        </a:rPr>
                        <a:t>Can they use simple structures in a piece of music?</a:t>
                      </a:r>
                    </a:p>
                    <a:p>
                      <a:pPr marL="172800" indent="-172800">
                        <a:buFont typeface="Arial" pitchFamily="34" charset="0"/>
                        <a:buChar char="•"/>
                      </a:pPr>
                      <a:r>
                        <a:rPr kumimoji="0" lang="en-GB" sz="1200" kern="1200" dirty="0">
                          <a:solidFill>
                            <a:schemeClr val="dk1"/>
                          </a:solidFill>
                          <a:latin typeface="Century Gothic" pitchFamily="34" charset="0"/>
                          <a:ea typeface="+mn-ea"/>
                          <a:cs typeface="+mn-cs"/>
                        </a:rPr>
                        <a:t>Do they know that end of phrases are where we breathe in a song?</a:t>
                      </a:r>
                      <a:endParaRPr lang="en-GB" sz="1200" dirty="0">
                        <a:latin typeface="Century Gothic" pitchFamily="34" charset="0"/>
                      </a:endParaRPr>
                    </a:p>
                  </a:txBody>
                  <a:tcPr marT="45727" marB="45727"/>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Do they recognise sounds that move by steps and by leaps?</a:t>
                      </a:r>
                      <a:endParaRPr lang="en-GB" sz="1200" dirty="0">
                        <a:latin typeface="Century Gothic" pitchFamily="34" charset="0"/>
                      </a:endParaRPr>
                    </a:p>
                    <a:p>
                      <a:pPr marL="172800" indent="-172800">
                        <a:buFont typeface="Arial" pitchFamily="34" charset="0"/>
                        <a:buNone/>
                      </a:pPr>
                      <a:endParaRPr lang="en-GB" sz="1200" i="0" dirty="0">
                        <a:latin typeface="Century Gothic" pitchFamily="34" charset="0"/>
                      </a:endParaRPr>
                    </a:p>
                  </a:txBody>
                  <a:tcPr marT="45727" marB="45727"/>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1E3B0FFC-A254-4270-B81C-21EA633551B0}"/>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5</a:t>
            </a:fld>
            <a:endParaRPr lang="en-GB" dirty="0"/>
          </a:p>
        </p:txBody>
      </p:sp>
    </p:spTree>
    <p:extLst>
      <p:ext uri="{BB962C8B-B14F-4D97-AF65-F5344CB8AC3E}">
        <p14:creationId xmlns:p14="http://schemas.microsoft.com/office/powerpoint/2010/main" val="2130145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287525" y="780212"/>
          <a:ext cx="8568951" cy="5297576"/>
        </p:xfrm>
        <a:graphic>
          <a:graphicData uri="http://schemas.openxmlformats.org/drawingml/2006/table">
            <a:tbl>
              <a:tblPr firstRow="1" bandRow="1">
                <a:tableStyleId>{5C22544A-7EE6-4342-B048-85BDC9FD1C3A}</a:tableStyleId>
              </a:tblPr>
              <a:tblGrid>
                <a:gridCol w="2856317">
                  <a:extLst>
                    <a:ext uri="{9D8B030D-6E8A-4147-A177-3AD203B41FA5}">
                      <a16:colId xmlns:a16="http://schemas.microsoft.com/office/drawing/2014/main" val="20000"/>
                    </a:ext>
                  </a:extLst>
                </a:gridCol>
                <a:gridCol w="2856317">
                  <a:extLst>
                    <a:ext uri="{9D8B030D-6E8A-4147-A177-3AD203B41FA5}">
                      <a16:colId xmlns:a16="http://schemas.microsoft.com/office/drawing/2014/main" val="20001"/>
                    </a:ext>
                  </a:extLst>
                </a:gridCol>
                <a:gridCol w="2856317">
                  <a:extLst>
                    <a:ext uri="{9D8B030D-6E8A-4147-A177-3AD203B41FA5}">
                      <a16:colId xmlns:a16="http://schemas.microsoft.com/office/drawing/2014/main" val="20002"/>
                    </a:ext>
                  </a:extLst>
                </a:gridCol>
              </a:tblGrid>
              <a:tr h="39629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Music</a:t>
                      </a:r>
                      <a:endParaRPr lang="en-GB" sz="2000" b="1" dirty="0">
                        <a:solidFill>
                          <a:schemeClr val="bg1"/>
                        </a:solidFill>
                        <a:latin typeface="Century Gothic" pitchFamily="34" charset="0"/>
                      </a:endParaRPr>
                    </a:p>
                  </a:txBody>
                  <a:tcPr marT="45726" marB="45726"/>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86">
                <a:tc gridSpan="3">
                  <a:txBody>
                    <a:bodyPr/>
                    <a:lstStyle/>
                    <a:p>
                      <a:pPr algn="ctr"/>
                      <a:r>
                        <a:rPr lang="en-GB" sz="1800" b="1" dirty="0">
                          <a:latin typeface="Century Gothic" pitchFamily="34" charset="0"/>
                        </a:rPr>
                        <a:t>Year 3</a:t>
                      </a:r>
                    </a:p>
                  </a:txBody>
                  <a:tcPr marT="45726" marB="45726"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886">
                <a:tc>
                  <a:txBody>
                    <a:bodyPr/>
                    <a:lstStyle/>
                    <a:p>
                      <a:pPr algn="ctr">
                        <a:spcAft>
                          <a:spcPts val="0"/>
                        </a:spcAft>
                      </a:pPr>
                      <a:r>
                        <a:rPr lang="en-GB" sz="1400" b="1" dirty="0">
                          <a:latin typeface="Century Gothic" pitchFamily="34" charset="0"/>
                          <a:ea typeface="Times New Roman"/>
                          <a:cs typeface="Times New Roman"/>
                        </a:rPr>
                        <a:t>Performing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Composing </a:t>
                      </a:r>
                      <a:r>
                        <a:rPr lang="en-GB" sz="1400" b="1" i="1" dirty="0">
                          <a:latin typeface="Century Gothic" pitchFamily="34" charset="0"/>
                          <a:ea typeface="Times New Roman"/>
                          <a:cs typeface="Times New Roman"/>
                        </a:rPr>
                        <a:t>(incl notation)</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Appraising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174306">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Do they sing in tune with expression?</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Do they control their voice when singing?</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play clear notes on instruments?</a:t>
                      </a:r>
                    </a:p>
                  </a:txBody>
                  <a:tcPr marT="45726" marB="45726"/>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different elements in their composition?</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create repeated patterns with different instruments?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compose melodies and songs?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create accompaniments for tunes?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combine different sounds to create a specific mood or feeling?</a:t>
                      </a:r>
                    </a:p>
                  </a:txBody>
                  <a:tcPr marT="45726" marB="45726"/>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improve their work; explaining how it has improved?</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musical words (the elements of music) to describe a piece of music and compositions? </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musical words to describe what they like and dislike?</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recognise the work of at least one famous composer?</a:t>
                      </a:r>
                    </a:p>
                  </a:txBody>
                  <a:tcPr marT="45726" marB="45726"/>
                </a:tc>
                <a:extLst>
                  <a:ext uri="{0D108BD9-81ED-4DB2-BD59-A6C34878D82A}">
                    <a16:rowId xmlns:a16="http://schemas.microsoft.com/office/drawing/2014/main" val="10003"/>
                  </a:ext>
                </a:extLst>
              </a:tr>
              <a:tr h="380008">
                <a:tc gridSpan="3">
                  <a:txBody>
                    <a:bodyPr/>
                    <a:lstStyle/>
                    <a:p>
                      <a:pPr marL="172800" indent="-172800" algn="ctr">
                        <a:buFont typeface="Arial" pitchFamily="34" charset="0"/>
                        <a:buNone/>
                      </a:pPr>
                      <a:r>
                        <a:rPr kumimoji="0" lang="en-GB" sz="1800" b="1" i="0" kern="1200" dirty="0">
                          <a:solidFill>
                            <a:schemeClr val="dk1"/>
                          </a:solidFill>
                          <a:latin typeface="Century Gothic" pitchFamily="34" charset="0"/>
                          <a:ea typeface="+mn-ea"/>
                          <a:cs typeface="+mn-cs"/>
                        </a:rPr>
                        <a:t>Year 3 (Challenging)</a:t>
                      </a:r>
                    </a:p>
                  </a:txBody>
                  <a:tcPr marT="45726" marB="45726"/>
                </a:tc>
                <a:tc hMerge="1">
                  <a:txBody>
                    <a:bodyPr/>
                    <a:lstStyle/>
                    <a:p>
                      <a:pPr>
                        <a:buFont typeface="Arial" pitchFamily="34" charset="0"/>
                        <a:buChar char="•"/>
                      </a:pPr>
                      <a:endParaRPr lang="en-GB" sz="1050" i="0" dirty="0">
                        <a:latin typeface="Century Gothic" pitchFamily="34" charset="0"/>
                      </a:endParaRPr>
                    </a:p>
                  </a:txBody>
                  <a:tcPr marT="45726" marB="45726"/>
                </a:tc>
                <a:tc hMerge="1">
                  <a:txBody>
                    <a:bodyPr/>
                    <a:lstStyle/>
                    <a:p>
                      <a:pPr>
                        <a:buFont typeface="Arial" pitchFamily="34" charset="0"/>
                        <a:buChar char="•"/>
                      </a:pPr>
                      <a:endParaRPr lang="en-GB" sz="1050" i="0" dirty="0">
                        <a:latin typeface="Century Gothic" pitchFamily="34" charset="0"/>
                      </a:endParaRPr>
                    </a:p>
                  </a:txBody>
                  <a:tcPr marT="45726" marB="45726"/>
                </a:tc>
                <a:extLst>
                  <a:ext uri="{0D108BD9-81ED-4DB2-BD59-A6C34878D82A}">
                    <a16:rowId xmlns:a16="http://schemas.microsoft.com/office/drawing/2014/main" val="10004"/>
                  </a:ext>
                </a:extLst>
              </a:tr>
              <a:tr h="380008">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work with a partner to create a piece of music using more than one instrument?</a:t>
                      </a:r>
                    </a:p>
                    <a:p>
                      <a:pPr marL="172800" indent="-172800">
                        <a:buFont typeface="Arial" pitchFamily="34" charset="0"/>
                        <a:buNone/>
                      </a:pPr>
                      <a:endParaRPr kumimoji="0" lang="en-GB" sz="1200" i="0" kern="1200" dirty="0">
                        <a:solidFill>
                          <a:schemeClr val="dk1"/>
                        </a:solidFill>
                        <a:latin typeface="Century Gothic" pitchFamily="34" charset="0"/>
                        <a:ea typeface="+mn-ea"/>
                        <a:cs typeface="+mn-cs"/>
                      </a:endParaRPr>
                    </a:p>
                  </a:txBody>
                  <a:tcPr marT="45726" marB="45726"/>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Do they understand metre in 2 and 3 beats; then 4 and 5 beats?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Do they understand how the use of tempo can provide contrast within a piece of music?</a:t>
                      </a:r>
                    </a:p>
                    <a:p>
                      <a:pPr marL="172800" indent="-172800">
                        <a:buFont typeface="Arial" pitchFamily="34" charset="0"/>
                        <a:buChar char="•"/>
                      </a:pPr>
                      <a:endParaRPr lang="en-GB" sz="1200" i="0" dirty="0">
                        <a:latin typeface="Century Gothic" pitchFamily="34" charset="0"/>
                      </a:endParaRPr>
                    </a:p>
                  </a:txBody>
                  <a:tcPr marT="45726" marB="45726"/>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tell whether a change is gradual or sudden?</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identify repetition, contrasts and variations?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1200" kern="1200" dirty="0">
                        <a:solidFill>
                          <a:schemeClr val="dk1"/>
                        </a:solidFill>
                        <a:latin typeface="Century Gothic" pitchFamily="34" charset="0"/>
                        <a:ea typeface="+mn-ea"/>
                        <a:cs typeface="+mn-cs"/>
                      </a:endParaRPr>
                    </a:p>
                    <a:p>
                      <a:pPr marL="172800" indent="-172800">
                        <a:buFont typeface="Arial" pitchFamily="34" charset="0"/>
                        <a:buNone/>
                      </a:pPr>
                      <a:endParaRPr lang="en-GB" sz="1200" i="0" dirty="0">
                        <a:latin typeface="Century Gothic" pitchFamily="34" charset="0"/>
                      </a:endParaRPr>
                    </a:p>
                  </a:txBody>
                  <a:tcPr marT="45726" marB="45726"/>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5D2DA3F8-E494-436B-99BB-B4C43F7A94E3}"/>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6</a:t>
            </a:fld>
            <a:endParaRPr lang="en-GB" dirty="0"/>
          </a:p>
        </p:txBody>
      </p:sp>
    </p:spTree>
    <p:extLst>
      <p:ext uri="{BB962C8B-B14F-4D97-AF65-F5344CB8AC3E}">
        <p14:creationId xmlns:p14="http://schemas.microsoft.com/office/powerpoint/2010/main" val="316919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99194" y="754192"/>
          <a:ext cx="8345613" cy="5349616"/>
        </p:xfrm>
        <a:graphic>
          <a:graphicData uri="http://schemas.openxmlformats.org/drawingml/2006/table">
            <a:tbl>
              <a:tblPr firstRow="1" bandRow="1">
                <a:tableStyleId>{5C22544A-7EE6-4342-B048-85BDC9FD1C3A}</a:tableStyleId>
              </a:tblPr>
              <a:tblGrid>
                <a:gridCol w="2781871">
                  <a:extLst>
                    <a:ext uri="{9D8B030D-6E8A-4147-A177-3AD203B41FA5}">
                      <a16:colId xmlns:a16="http://schemas.microsoft.com/office/drawing/2014/main" val="20000"/>
                    </a:ext>
                  </a:extLst>
                </a:gridCol>
                <a:gridCol w="2781871">
                  <a:extLst>
                    <a:ext uri="{9D8B030D-6E8A-4147-A177-3AD203B41FA5}">
                      <a16:colId xmlns:a16="http://schemas.microsoft.com/office/drawing/2014/main" val="20001"/>
                    </a:ext>
                  </a:extLst>
                </a:gridCol>
                <a:gridCol w="2781871">
                  <a:extLst>
                    <a:ext uri="{9D8B030D-6E8A-4147-A177-3AD203B41FA5}">
                      <a16:colId xmlns:a16="http://schemas.microsoft.com/office/drawing/2014/main" val="20002"/>
                    </a:ext>
                  </a:extLst>
                </a:gridCol>
              </a:tblGrid>
              <a:tr h="39629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Music</a:t>
                      </a:r>
                      <a:endParaRPr lang="en-GB" sz="2000" b="1" dirty="0">
                        <a:solidFill>
                          <a:schemeClr val="bg1"/>
                        </a:solidFill>
                        <a:latin typeface="Century Gothic" pitchFamily="34" charset="0"/>
                      </a:endParaRPr>
                    </a:p>
                  </a:txBody>
                  <a:tcPr marT="45726" marB="45726"/>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86">
                <a:tc gridSpan="3">
                  <a:txBody>
                    <a:bodyPr/>
                    <a:lstStyle/>
                    <a:p>
                      <a:pPr algn="ctr"/>
                      <a:r>
                        <a:rPr lang="en-GB" sz="1800" b="1" dirty="0">
                          <a:latin typeface="Century Gothic" pitchFamily="34" charset="0"/>
                        </a:rPr>
                        <a:t>Year 4</a:t>
                      </a:r>
                    </a:p>
                  </a:txBody>
                  <a:tcPr marT="45726" marB="45726"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886">
                <a:tc>
                  <a:txBody>
                    <a:bodyPr/>
                    <a:lstStyle/>
                    <a:p>
                      <a:pPr algn="ctr">
                        <a:spcAft>
                          <a:spcPts val="0"/>
                        </a:spcAft>
                      </a:pPr>
                      <a:r>
                        <a:rPr lang="en-GB" sz="1400" b="1" dirty="0">
                          <a:latin typeface="Century Gothic" pitchFamily="34" charset="0"/>
                          <a:ea typeface="Times New Roman"/>
                          <a:cs typeface="Times New Roman"/>
                        </a:rPr>
                        <a:t>Performing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Composing </a:t>
                      </a:r>
                      <a:r>
                        <a:rPr lang="en-GB" sz="1400" b="1" i="1" dirty="0">
                          <a:latin typeface="Century Gothic" pitchFamily="34" charset="0"/>
                          <a:ea typeface="Times New Roman"/>
                          <a:cs typeface="Times New Roman"/>
                        </a:rPr>
                        <a:t>(incl notation)</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Appraising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1526234">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perform a simple part rhythmically?</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sing songs from memory with accurate pitch?</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improvise using repeated patterns?</a:t>
                      </a:r>
                    </a:p>
                  </a:txBody>
                  <a:tcPr marT="45726" marB="45726"/>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notations to record and interpret sequences of pitches?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standard notation?</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notations to record compositions in a small group or on their own?</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use their notation in a performance?</a:t>
                      </a:r>
                      <a:endParaRPr lang="en-GB" sz="1200" i="0" dirty="0">
                        <a:latin typeface="Century Gothic" pitchFamily="34" charset="0"/>
                      </a:endParaRPr>
                    </a:p>
                  </a:txBody>
                  <a:tcPr marT="45726" marB="45726"/>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explain the place of silence and say what effect it has?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start to identify the character of a piece of music?</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describe and identify the different purposes of music?</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begin</a:t>
                      </a:r>
                      <a:r>
                        <a:rPr kumimoji="0" lang="en-GB" sz="1200" i="0" kern="1200" baseline="0" dirty="0">
                          <a:solidFill>
                            <a:schemeClr val="dk1"/>
                          </a:solidFill>
                          <a:latin typeface="Century Gothic" pitchFamily="34" charset="0"/>
                          <a:ea typeface="+mn-ea"/>
                          <a:cs typeface="+mn-cs"/>
                        </a:rPr>
                        <a:t> to identify with the style of work of Beethoven, Mozart and Elgar?</a:t>
                      </a:r>
                    </a:p>
                    <a:p>
                      <a:pPr marL="172800" indent="-172800">
                        <a:buFont typeface="Arial" pitchFamily="34" charset="0"/>
                        <a:buNone/>
                      </a:pPr>
                      <a:endParaRPr lang="en-GB" sz="1200" i="0" dirty="0">
                        <a:latin typeface="Century Gothic" pitchFamily="34" charset="0"/>
                      </a:endParaRPr>
                    </a:p>
                  </a:txBody>
                  <a:tcPr marT="45726" marB="45726"/>
                </a:tc>
                <a:extLst>
                  <a:ext uri="{0D108BD9-81ED-4DB2-BD59-A6C34878D82A}">
                    <a16:rowId xmlns:a16="http://schemas.microsoft.com/office/drawing/2014/main" val="10003"/>
                  </a:ext>
                </a:extLst>
              </a:tr>
              <a:tr h="432048">
                <a:tc gridSpan="3">
                  <a:txBody>
                    <a:bodyPr/>
                    <a:lstStyle/>
                    <a:p>
                      <a:pPr marL="172800" indent="-172800" algn="ctr">
                        <a:buFont typeface="Arial" pitchFamily="34" charset="0"/>
                        <a:buNone/>
                      </a:pPr>
                      <a:r>
                        <a:rPr kumimoji="0" lang="en-GB" sz="1800" b="1" i="0" kern="1200" dirty="0">
                          <a:solidFill>
                            <a:schemeClr val="dk1"/>
                          </a:solidFill>
                          <a:latin typeface="Century Gothic" pitchFamily="34" charset="0"/>
                          <a:ea typeface="+mn-ea"/>
                          <a:cs typeface="+mn-cs"/>
                        </a:rPr>
                        <a:t>Year 4 (Challenging)</a:t>
                      </a:r>
                    </a:p>
                  </a:txBody>
                  <a:tcPr marT="45726" marB="45726"/>
                </a:tc>
                <a:tc hMerge="1">
                  <a:txBody>
                    <a:bodyPr/>
                    <a:lstStyle/>
                    <a:p>
                      <a:pPr>
                        <a:buFont typeface="Arial" pitchFamily="34" charset="0"/>
                        <a:buChar char="•"/>
                      </a:pPr>
                      <a:endParaRPr lang="en-GB" sz="1050" i="0" dirty="0">
                        <a:latin typeface="Century Gothic" pitchFamily="34" charset="0"/>
                      </a:endParaRPr>
                    </a:p>
                  </a:txBody>
                  <a:tcPr marT="45726" marB="45726"/>
                </a:tc>
                <a:tc hMerge="1">
                  <a:txBody>
                    <a:bodyPr/>
                    <a:lstStyle/>
                    <a:p>
                      <a:pPr>
                        <a:buFont typeface="Arial" pitchFamily="34" charset="0"/>
                        <a:buChar char="•"/>
                      </a:pPr>
                      <a:endParaRPr lang="en-GB" sz="1050" i="0" dirty="0">
                        <a:latin typeface="Century Gothic" pitchFamily="34" charset="0"/>
                      </a:endParaRPr>
                    </a:p>
                  </a:txBody>
                  <a:tcPr marT="45726" marB="45726"/>
                </a:tc>
                <a:extLst>
                  <a:ext uri="{0D108BD9-81ED-4DB2-BD59-A6C34878D82A}">
                    <a16:rowId xmlns:a16="http://schemas.microsoft.com/office/drawing/2014/main" val="10004"/>
                  </a:ext>
                </a:extLst>
              </a:tr>
              <a:tr h="432048">
                <a:tc>
                  <a:txBody>
                    <a:bodyPr/>
                    <a:lstStyle/>
                    <a:p>
                      <a:pPr marL="172800" marR="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use selected pitches simultaneously to produce simple harmony?</a:t>
                      </a:r>
                      <a:endParaRPr lang="en-GB" sz="1200" dirty="0">
                        <a:latin typeface="Century Gothic" pitchFamily="34" charset="0"/>
                      </a:endParaRPr>
                    </a:p>
                    <a:p>
                      <a:pPr marL="172800" indent="-172800">
                        <a:buFont typeface="Arial" pitchFamily="34" charset="0"/>
                        <a:buNone/>
                      </a:pPr>
                      <a:endParaRPr kumimoji="0" lang="en-GB" sz="1200" i="0" kern="1200" dirty="0">
                        <a:solidFill>
                          <a:schemeClr val="dk1"/>
                        </a:solidFill>
                        <a:latin typeface="Century Gothic" pitchFamily="34" charset="0"/>
                        <a:ea typeface="+mn-ea"/>
                        <a:cs typeface="+mn-cs"/>
                      </a:endParaRPr>
                    </a:p>
                  </a:txBody>
                  <a:tcPr marT="45726" marB="45726"/>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explore and use sets of pitches, e.g. 4 or 5 note scales?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show how they can use dynamics to provide contrast?</a:t>
                      </a:r>
                      <a:endParaRPr lang="en-GB" sz="1200" dirty="0">
                        <a:latin typeface="Century Gothic" pitchFamily="34" charset="0"/>
                      </a:endParaRPr>
                    </a:p>
                    <a:p>
                      <a:pPr marL="172800" marR="0" lvl="0" indent="-17280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GB" sz="1200" kern="1200" dirty="0">
                        <a:solidFill>
                          <a:schemeClr val="dk1"/>
                        </a:solidFill>
                        <a:latin typeface="Century Gothic" pitchFamily="34" charset="0"/>
                        <a:ea typeface="+mn-ea"/>
                        <a:cs typeface="+mn-cs"/>
                      </a:endParaRPr>
                    </a:p>
                    <a:p>
                      <a:pPr marL="172800" indent="-172800">
                        <a:buFont typeface="Arial" pitchFamily="34" charset="0"/>
                        <a:buChar char="•"/>
                      </a:pPr>
                      <a:endParaRPr lang="en-GB" sz="1200" i="0" dirty="0">
                        <a:latin typeface="Century Gothic" pitchFamily="34" charset="0"/>
                      </a:endParaRPr>
                    </a:p>
                  </a:txBody>
                  <a:tcPr marT="45726" marB="45726"/>
                </a:tc>
                <a:tc>
                  <a:txBody>
                    <a:bodyPr/>
                    <a:lstStyle/>
                    <a:p>
                      <a:pPr marL="172800" marR="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identify how a change in timbre can change the effect of a piece of music?</a:t>
                      </a:r>
                      <a:endParaRPr lang="en-GB" sz="1200" dirty="0">
                        <a:latin typeface="Century Gothic" pitchFamily="34" charset="0"/>
                      </a:endParaRPr>
                    </a:p>
                    <a:p>
                      <a:pPr marL="172800" indent="-172800">
                        <a:buFont typeface="Arial" pitchFamily="34" charset="0"/>
                        <a:buChar char="•"/>
                      </a:pPr>
                      <a:endParaRPr lang="en-GB" sz="1200" i="0" dirty="0">
                        <a:latin typeface="Century Gothic" pitchFamily="34" charset="0"/>
                      </a:endParaRPr>
                    </a:p>
                  </a:txBody>
                  <a:tcPr marT="45726" marB="45726"/>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23B8BACC-DE07-4481-AE24-17E2E02D2A47}"/>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7</a:t>
            </a:fld>
            <a:endParaRPr lang="en-GB" dirty="0"/>
          </a:p>
        </p:txBody>
      </p:sp>
    </p:spTree>
    <p:extLst>
      <p:ext uri="{BB962C8B-B14F-4D97-AF65-F5344CB8AC3E}">
        <p14:creationId xmlns:p14="http://schemas.microsoft.com/office/powerpoint/2010/main" val="288879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549531816"/>
              </p:ext>
            </p:extLst>
          </p:nvPr>
        </p:nvGraphicFramePr>
        <p:xfrm>
          <a:off x="395537" y="260648"/>
          <a:ext cx="8352927" cy="6101136"/>
        </p:xfrm>
        <a:graphic>
          <a:graphicData uri="http://schemas.openxmlformats.org/drawingml/2006/table">
            <a:tbl>
              <a:tblPr firstRow="1" bandRow="1">
                <a:tableStyleId>{5C22544A-7EE6-4342-B048-85BDC9FD1C3A}</a:tableStyleId>
              </a:tblPr>
              <a:tblGrid>
                <a:gridCol w="2784309">
                  <a:extLst>
                    <a:ext uri="{9D8B030D-6E8A-4147-A177-3AD203B41FA5}">
                      <a16:colId xmlns:a16="http://schemas.microsoft.com/office/drawing/2014/main" val="20000"/>
                    </a:ext>
                  </a:extLst>
                </a:gridCol>
                <a:gridCol w="2784309">
                  <a:extLst>
                    <a:ext uri="{9D8B030D-6E8A-4147-A177-3AD203B41FA5}">
                      <a16:colId xmlns:a16="http://schemas.microsoft.com/office/drawing/2014/main" val="20001"/>
                    </a:ext>
                  </a:extLst>
                </a:gridCol>
                <a:gridCol w="2784309">
                  <a:extLst>
                    <a:ext uri="{9D8B030D-6E8A-4147-A177-3AD203B41FA5}">
                      <a16:colId xmlns:a16="http://schemas.microsoft.com/office/drawing/2014/main" val="20002"/>
                    </a:ext>
                  </a:extLst>
                </a:gridCol>
              </a:tblGrid>
              <a:tr h="39630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Music</a:t>
                      </a:r>
                      <a:endParaRPr lang="en-GB" sz="2000" b="1" dirty="0">
                        <a:solidFill>
                          <a:schemeClr val="bg1"/>
                        </a:solidFill>
                        <a:latin typeface="Century Gothic" pitchFamily="34" charset="0"/>
                      </a:endParaRPr>
                    </a:p>
                  </a:txBody>
                  <a:tcPr marT="45727" marB="45727"/>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99">
                <a:tc gridSpan="3">
                  <a:txBody>
                    <a:bodyPr/>
                    <a:lstStyle/>
                    <a:p>
                      <a:pPr algn="ctr"/>
                      <a:r>
                        <a:rPr lang="en-GB" sz="1800" b="1" dirty="0">
                          <a:latin typeface="Century Gothic" pitchFamily="34" charset="0"/>
                        </a:rPr>
                        <a:t>Year 5</a:t>
                      </a:r>
                    </a:p>
                  </a:txBody>
                  <a:tcPr marT="45727" marB="45727"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899">
                <a:tc>
                  <a:txBody>
                    <a:bodyPr/>
                    <a:lstStyle/>
                    <a:p>
                      <a:pPr algn="ctr">
                        <a:spcAft>
                          <a:spcPts val="0"/>
                        </a:spcAft>
                      </a:pPr>
                      <a:r>
                        <a:rPr lang="en-GB" sz="1400" b="1" dirty="0">
                          <a:latin typeface="Century Gothic" pitchFamily="34" charset="0"/>
                          <a:ea typeface="Times New Roman"/>
                          <a:cs typeface="Times New Roman"/>
                        </a:rPr>
                        <a:t>Performing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Composing </a:t>
                      </a:r>
                      <a:r>
                        <a:rPr lang="en-GB" sz="1400" b="1" i="1" dirty="0">
                          <a:latin typeface="Century Gothic" pitchFamily="34" charset="0"/>
                          <a:ea typeface="Times New Roman"/>
                          <a:cs typeface="Times New Roman"/>
                        </a:rPr>
                        <a:t>(incl notation)</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Appraising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589596">
                <a:tc>
                  <a:txBody>
                    <a:bodyPr/>
                    <a:lstStyle/>
                    <a:p>
                      <a:pPr marL="172800" lvl="0" indent="-172800">
                        <a:buFont typeface="Arial" pitchFamily="34" charset="0"/>
                        <a:buChar char="•"/>
                      </a:pPr>
                      <a:r>
                        <a:rPr kumimoji="0" lang="en-GB" sz="1100" i="0" kern="1200" dirty="0">
                          <a:solidFill>
                            <a:schemeClr val="dk1"/>
                          </a:solidFill>
                          <a:latin typeface="Century Gothic" pitchFamily="34" charset="0"/>
                          <a:ea typeface="+mn-ea"/>
                          <a:cs typeface="+mn-cs"/>
                        </a:rPr>
                        <a:t>Do they breathe in the correct place when singing?</a:t>
                      </a:r>
                    </a:p>
                    <a:p>
                      <a:pPr marL="172800" lvl="0" indent="-172800">
                        <a:buFont typeface="Arial" pitchFamily="34" charset="0"/>
                        <a:buChar char="•"/>
                      </a:pPr>
                      <a:r>
                        <a:rPr kumimoji="0" lang="en-GB" sz="1100" i="0" kern="1200" dirty="0">
                          <a:solidFill>
                            <a:schemeClr val="dk1"/>
                          </a:solidFill>
                          <a:latin typeface="Century Gothic" pitchFamily="34" charset="0"/>
                          <a:ea typeface="+mn-ea"/>
                          <a:cs typeface="+mn-cs"/>
                        </a:rPr>
                        <a:t>Can they sing and use their understanding of meaning to add expression?</a:t>
                      </a:r>
                    </a:p>
                    <a:p>
                      <a:pPr marL="172800" lvl="0" indent="-172800">
                        <a:buFont typeface="Arial" pitchFamily="34" charset="0"/>
                        <a:buChar char="•"/>
                      </a:pPr>
                      <a:r>
                        <a:rPr kumimoji="0" lang="en-GB" sz="1100" i="0" kern="1200" dirty="0">
                          <a:solidFill>
                            <a:schemeClr val="dk1"/>
                          </a:solidFill>
                          <a:latin typeface="Century Gothic" pitchFamily="34" charset="0"/>
                          <a:ea typeface="+mn-ea"/>
                          <a:cs typeface="+mn-cs"/>
                        </a:rPr>
                        <a:t>Can they maintain their part whilst others are performing their part?</a:t>
                      </a:r>
                    </a:p>
                    <a:p>
                      <a:pPr marL="172800" lvl="0" indent="-172800">
                        <a:buFont typeface="Arial" pitchFamily="34" charset="0"/>
                        <a:buChar char="•"/>
                      </a:pPr>
                      <a:r>
                        <a:rPr kumimoji="0" lang="en-GB" sz="1100" i="0" kern="1200" dirty="0">
                          <a:solidFill>
                            <a:schemeClr val="dk1"/>
                          </a:solidFill>
                          <a:latin typeface="Century Gothic" pitchFamily="34" charset="0"/>
                          <a:ea typeface="+mn-ea"/>
                          <a:cs typeface="+mn-cs"/>
                        </a:rPr>
                        <a:t>Can they perform ‘by ear’ and from simple notations?</a:t>
                      </a:r>
                    </a:p>
                    <a:p>
                      <a:pPr marL="172800" lvl="0" indent="-172800">
                        <a:buFont typeface="Arial" pitchFamily="34" charset="0"/>
                        <a:buChar char="•"/>
                      </a:pPr>
                      <a:r>
                        <a:rPr kumimoji="0" lang="en-GB" sz="1100" i="0" kern="1200" dirty="0">
                          <a:solidFill>
                            <a:schemeClr val="dk1"/>
                          </a:solidFill>
                          <a:latin typeface="Century Gothic" pitchFamily="34" charset="0"/>
                          <a:ea typeface="+mn-ea"/>
                          <a:cs typeface="+mn-cs"/>
                        </a:rPr>
                        <a:t>Can they improvise within a group using melodic and rhythmic phrases?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recognise and use basic structural forms,</a:t>
                      </a:r>
                      <a:r>
                        <a:rPr kumimoji="0" lang="en-GB" sz="1100" kern="1200" baseline="0" dirty="0">
                          <a:solidFill>
                            <a:schemeClr val="dk1"/>
                          </a:solidFill>
                          <a:latin typeface="Century Gothic" pitchFamily="34" charset="0"/>
                          <a:ea typeface="+mn-ea"/>
                          <a:cs typeface="+mn-cs"/>
                        </a:rPr>
                        <a:t> </a:t>
                      </a:r>
                      <a:r>
                        <a:rPr kumimoji="0" lang="en-GB" sz="1100" kern="1200" dirty="0">
                          <a:solidFill>
                            <a:schemeClr val="dk1"/>
                          </a:solidFill>
                          <a:latin typeface="Century Gothic" pitchFamily="34" charset="0"/>
                          <a:ea typeface="+mn-ea"/>
                          <a:cs typeface="+mn-cs"/>
                        </a:rPr>
                        <a:t>e.g. rounds, variations, rondo form?</a:t>
                      </a:r>
                    </a:p>
                  </a:txBody>
                  <a:tcPr marT="45727" marB="45727"/>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change sounds or organise them differently to change the effect?</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compose music which meets specific criteria?</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their notations to record groups of pitches (chords)?</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use a music diary to record aspects of the composition process?</a:t>
                      </a:r>
                    </a:p>
                    <a:p>
                      <a:pPr marL="172800" marR="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choose the most appropriate tempo for a piece of music?</a:t>
                      </a:r>
                      <a:endParaRPr lang="en-GB" sz="1200" dirty="0">
                        <a:latin typeface="Century Gothic" pitchFamily="34" charset="0"/>
                      </a:endParaRPr>
                    </a:p>
                  </a:txBody>
                  <a:tcPr marT="45727" marB="45727"/>
                </a:tc>
                <a:tc>
                  <a:txBody>
                    <a:bodyPr/>
                    <a:lstStyle/>
                    <a:p>
                      <a:pPr marL="172800" lvl="0" indent="-172800">
                        <a:buFont typeface="Arial" pitchFamily="34" charset="0"/>
                        <a:buChar char="•"/>
                      </a:pPr>
                      <a:r>
                        <a:rPr kumimoji="0" lang="en-GB" sz="1100" i="0" kern="1200" dirty="0">
                          <a:solidFill>
                            <a:schemeClr val="dk1"/>
                          </a:solidFill>
                          <a:latin typeface="Century Gothic" pitchFamily="34" charset="0"/>
                          <a:ea typeface="+mn-ea"/>
                          <a:cs typeface="+mn-cs"/>
                        </a:rPr>
                        <a:t>Can they describe, compare and evaluate music using musical vocabulary?</a:t>
                      </a:r>
                    </a:p>
                    <a:p>
                      <a:pPr marL="172800" lvl="0" indent="-172800">
                        <a:buFont typeface="Arial" pitchFamily="34" charset="0"/>
                        <a:buChar char="•"/>
                      </a:pPr>
                      <a:r>
                        <a:rPr kumimoji="0" lang="en-GB" sz="1100" i="0" kern="1200" dirty="0">
                          <a:solidFill>
                            <a:schemeClr val="dk1"/>
                          </a:solidFill>
                          <a:latin typeface="Century Gothic" pitchFamily="34" charset="0"/>
                          <a:ea typeface="+mn-ea"/>
                          <a:cs typeface="+mn-cs"/>
                        </a:rPr>
                        <a:t>Can they explain why they think their music is successful or unsuccessful?</a:t>
                      </a:r>
                    </a:p>
                    <a:p>
                      <a:pPr marL="172800" indent="-172800">
                        <a:buFont typeface="Arial" pitchFamily="34" charset="0"/>
                        <a:buChar char="•"/>
                      </a:pPr>
                      <a:r>
                        <a:rPr kumimoji="0" lang="en-GB" sz="1100" i="0" kern="1200" dirty="0">
                          <a:solidFill>
                            <a:schemeClr val="dk1"/>
                          </a:solidFill>
                          <a:latin typeface="Century Gothic" pitchFamily="34" charset="0"/>
                          <a:ea typeface="+mn-ea"/>
                          <a:cs typeface="+mn-cs"/>
                        </a:rPr>
                        <a:t>Can they suggest improvements to their own or others’ work?</a:t>
                      </a:r>
                    </a:p>
                    <a:p>
                      <a:pPr marL="172800" marR="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choose the most appropriate tempo for a piece of music?</a:t>
                      </a:r>
                    </a:p>
                    <a:p>
                      <a:pPr marL="172800" marR="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100" kern="1200" dirty="0">
                          <a:solidFill>
                            <a:schemeClr val="dk1"/>
                          </a:solidFill>
                          <a:latin typeface="Century Gothic" pitchFamily="34" charset="0"/>
                          <a:ea typeface="+mn-ea"/>
                          <a:cs typeface="+mn-cs"/>
                        </a:rPr>
                        <a:t>Can they contrast</a:t>
                      </a:r>
                      <a:r>
                        <a:rPr kumimoji="0" lang="en-GB" sz="1100" kern="1200" baseline="0" dirty="0">
                          <a:solidFill>
                            <a:schemeClr val="dk1"/>
                          </a:solidFill>
                          <a:latin typeface="Century Gothic" pitchFamily="34" charset="0"/>
                          <a:ea typeface="+mn-ea"/>
                          <a:cs typeface="+mn-cs"/>
                        </a:rPr>
                        <a:t> the work of famous composers and show preferences?</a:t>
                      </a:r>
                      <a:endParaRPr lang="en-GB" sz="1100" dirty="0">
                        <a:latin typeface="Century Gothic" pitchFamily="34" charset="0"/>
                      </a:endParaRPr>
                    </a:p>
                  </a:txBody>
                  <a:tcPr marT="45727" marB="45727"/>
                </a:tc>
                <a:extLst>
                  <a:ext uri="{0D108BD9-81ED-4DB2-BD59-A6C34878D82A}">
                    <a16:rowId xmlns:a16="http://schemas.microsoft.com/office/drawing/2014/main" val="10003"/>
                  </a:ext>
                </a:extLst>
              </a:tr>
              <a:tr h="452016">
                <a:tc gridSpan="3">
                  <a:txBody>
                    <a:bodyPr/>
                    <a:lstStyle/>
                    <a:p>
                      <a:pPr marL="172800" lvl="0" indent="-172800" algn="ctr">
                        <a:buFont typeface="Arial" pitchFamily="34" charset="0"/>
                        <a:buNone/>
                      </a:pPr>
                      <a:r>
                        <a:rPr kumimoji="0" lang="en-GB" sz="1800" b="1" i="0" kern="1200" dirty="0">
                          <a:solidFill>
                            <a:schemeClr val="dk1"/>
                          </a:solidFill>
                          <a:latin typeface="Century Gothic" pitchFamily="34" charset="0"/>
                          <a:ea typeface="+mn-ea"/>
                          <a:cs typeface="+mn-cs"/>
                        </a:rPr>
                        <a:t>Year 5 (Challenging)</a:t>
                      </a:r>
                    </a:p>
                  </a:txBody>
                  <a:tcPr marT="45727" marB="45727" anchor="ctr"/>
                </a:tc>
                <a:tc hMerge="1">
                  <a:txBody>
                    <a:bodyPr/>
                    <a:lstStyle/>
                    <a:p>
                      <a:pPr>
                        <a:buFont typeface="Arial" pitchFamily="34" charset="0"/>
                        <a:buChar char="•"/>
                      </a:pPr>
                      <a:endParaRPr lang="en-GB" sz="1200" i="0" dirty="0">
                        <a:latin typeface="Century Gothic" pitchFamily="34" charset="0"/>
                      </a:endParaRPr>
                    </a:p>
                  </a:txBody>
                  <a:tcPr marT="45727" marB="45727"/>
                </a:tc>
                <a:tc hMerge="1">
                  <a:txBody>
                    <a:bodyPr/>
                    <a:lstStyle/>
                    <a:p>
                      <a:pPr>
                        <a:buFont typeface="Arial" pitchFamily="34" charset="0"/>
                        <a:buChar char="•"/>
                      </a:pPr>
                      <a:endParaRPr lang="en-GB" sz="1200" i="0" dirty="0">
                        <a:latin typeface="Century Gothic" pitchFamily="34" charset="0"/>
                      </a:endParaRPr>
                    </a:p>
                  </a:txBody>
                  <a:tcPr marT="45727" marB="45727"/>
                </a:tc>
                <a:extLst>
                  <a:ext uri="{0D108BD9-81ED-4DB2-BD59-A6C34878D82A}">
                    <a16:rowId xmlns:a16="http://schemas.microsoft.com/office/drawing/2014/main" val="10004"/>
                  </a:ext>
                </a:extLst>
              </a:tr>
              <a:tr h="452016">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use pitches simultaneously to produce harmony by building up simple chords?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devise and play a repeated sequence of pitches on a tuned instrument to accompany a song?</a:t>
                      </a:r>
                      <a:endParaRPr lang="en-GB" sz="1200" dirty="0">
                        <a:latin typeface="Century Gothic" pitchFamily="34" charset="0"/>
                      </a:endParaRPr>
                    </a:p>
                  </a:txBody>
                  <a:tcPr marT="45727" marB="45727"/>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Do they understand the relation between pulse and syncopated patterns?</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identify (and use) how patterns of repetitions, contrasts and variations can be organised to give structure to a melody, rhythm, dynamic and timbre?</a:t>
                      </a:r>
                      <a:endParaRPr lang="en-GB" sz="1200" dirty="0">
                        <a:latin typeface="Century Gothic" pitchFamily="34" charset="0"/>
                      </a:endParaRPr>
                    </a:p>
                  </a:txBody>
                  <a:tcPr marT="45727" marB="45727"/>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explain how tempo changes the character of music?</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identify where a gradual change in dynamics has helped to shape a phrase of music?</a:t>
                      </a:r>
                      <a:endParaRPr lang="en-GB" sz="1200" dirty="0">
                        <a:latin typeface="Century Gothic" pitchFamily="34" charset="0"/>
                      </a:endParaRPr>
                    </a:p>
                  </a:txBody>
                  <a:tcPr marT="45727" marB="45727"/>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F56AA830-2980-428A-AF49-BC2944EE2533}"/>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8</a:t>
            </a:fld>
            <a:endParaRPr lang="en-GB" dirty="0"/>
          </a:p>
        </p:txBody>
      </p:sp>
    </p:spTree>
    <p:extLst>
      <p:ext uri="{BB962C8B-B14F-4D97-AF65-F5344CB8AC3E}">
        <p14:creationId xmlns:p14="http://schemas.microsoft.com/office/powerpoint/2010/main" val="3061101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507206" y="479856"/>
          <a:ext cx="8129589" cy="5898288"/>
        </p:xfrm>
        <a:graphic>
          <a:graphicData uri="http://schemas.openxmlformats.org/drawingml/2006/table">
            <a:tbl>
              <a:tblPr firstRow="1" bandRow="1">
                <a:tableStyleId>{5C22544A-7EE6-4342-B048-85BDC9FD1C3A}</a:tableStyleId>
              </a:tblPr>
              <a:tblGrid>
                <a:gridCol w="2709863">
                  <a:extLst>
                    <a:ext uri="{9D8B030D-6E8A-4147-A177-3AD203B41FA5}">
                      <a16:colId xmlns:a16="http://schemas.microsoft.com/office/drawing/2014/main" val="20000"/>
                    </a:ext>
                  </a:extLst>
                </a:gridCol>
                <a:gridCol w="2709863">
                  <a:extLst>
                    <a:ext uri="{9D8B030D-6E8A-4147-A177-3AD203B41FA5}">
                      <a16:colId xmlns:a16="http://schemas.microsoft.com/office/drawing/2014/main" val="20001"/>
                    </a:ext>
                  </a:extLst>
                </a:gridCol>
                <a:gridCol w="2709863">
                  <a:extLst>
                    <a:ext uri="{9D8B030D-6E8A-4147-A177-3AD203B41FA5}">
                      <a16:colId xmlns:a16="http://schemas.microsoft.com/office/drawing/2014/main" val="20002"/>
                    </a:ext>
                  </a:extLst>
                </a:gridCol>
              </a:tblGrid>
              <a:tr h="39630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Music</a:t>
                      </a:r>
                      <a:endParaRPr lang="en-GB" sz="2000" b="1" dirty="0">
                        <a:solidFill>
                          <a:schemeClr val="bg1"/>
                        </a:solidFill>
                        <a:latin typeface="Century Gothic" pitchFamily="34" charset="0"/>
                      </a:endParaRPr>
                    </a:p>
                  </a:txBody>
                  <a:tcPr marT="45727" marB="45727"/>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70899">
                <a:tc gridSpan="3">
                  <a:txBody>
                    <a:bodyPr/>
                    <a:lstStyle/>
                    <a:p>
                      <a:pPr algn="ctr"/>
                      <a:r>
                        <a:rPr lang="en-GB" sz="1800" b="1" dirty="0">
                          <a:latin typeface="Century Gothic" pitchFamily="34" charset="0"/>
                        </a:rPr>
                        <a:t>Year 6</a:t>
                      </a:r>
                    </a:p>
                  </a:txBody>
                  <a:tcPr marT="45727" marB="45727"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0899">
                <a:tc>
                  <a:txBody>
                    <a:bodyPr/>
                    <a:lstStyle/>
                    <a:p>
                      <a:pPr algn="ctr">
                        <a:spcAft>
                          <a:spcPts val="0"/>
                        </a:spcAft>
                      </a:pPr>
                      <a:r>
                        <a:rPr lang="en-GB" sz="1400" b="1" dirty="0">
                          <a:latin typeface="Century Gothic" pitchFamily="34" charset="0"/>
                          <a:ea typeface="Times New Roman"/>
                          <a:cs typeface="Times New Roman"/>
                        </a:rPr>
                        <a:t>Performing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Composing </a:t>
                      </a:r>
                      <a:r>
                        <a:rPr lang="en-GB" sz="1400" b="1" i="1" dirty="0">
                          <a:latin typeface="Century Gothic" pitchFamily="34" charset="0"/>
                          <a:ea typeface="Times New Roman"/>
                          <a:cs typeface="Times New Roman"/>
                        </a:rPr>
                        <a:t>(incl notation)</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Appraising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2154299">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sing a harmony part confidently and accurately?</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perform parts from memory?</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perform using notations?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take the lead in a performance?</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take</a:t>
                      </a:r>
                      <a:r>
                        <a:rPr kumimoji="0" lang="en-GB" sz="1200" i="0" kern="1200" baseline="0" dirty="0">
                          <a:solidFill>
                            <a:schemeClr val="dk1"/>
                          </a:solidFill>
                          <a:latin typeface="Century Gothic" pitchFamily="34" charset="0"/>
                          <a:ea typeface="+mn-ea"/>
                          <a:cs typeface="+mn-cs"/>
                        </a:rPr>
                        <a:t> on</a:t>
                      </a:r>
                      <a:r>
                        <a:rPr kumimoji="0" lang="en-GB" sz="1200" i="0" kern="1200" dirty="0">
                          <a:solidFill>
                            <a:schemeClr val="dk1"/>
                          </a:solidFill>
                          <a:latin typeface="Century Gothic" pitchFamily="34" charset="0"/>
                          <a:ea typeface="+mn-ea"/>
                          <a:cs typeface="+mn-cs"/>
                        </a:rPr>
                        <a:t> a solo part?</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provide rhythmic support?</a:t>
                      </a:r>
                    </a:p>
                  </a:txBody>
                  <a:tcPr marT="45727" marB="45727"/>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use a variety of different musical devices in their composition? (incl melody, rhythms and chords)</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Do they recognise that different forms of notation serve different purposes?</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use different forms of notation?</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combine groups of beats? </a:t>
                      </a:r>
                      <a:endParaRPr lang="en-GB" sz="1200" dirty="0">
                        <a:latin typeface="Century Gothic" pitchFamily="34" charset="0"/>
                      </a:endParaRPr>
                    </a:p>
                  </a:txBody>
                  <a:tcPr marT="45727" marB="45727"/>
                </a:tc>
                <a:tc>
                  <a:txBody>
                    <a:bodyPr/>
                    <a:lstStyle/>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refine and improve their work?</a:t>
                      </a:r>
                    </a:p>
                    <a:p>
                      <a:pPr marL="172800" lvl="0" indent="-172800">
                        <a:buFont typeface="Arial" pitchFamily="34" charset="0"/>
                        <a:buChar char="•"/>
                      </a:pPr>
                      <a:r>
                        <a:rPr kumimoji="0" lang="en-GB" sz="1200" i="0" kern="1200" dirty="0">
                          <a:solidFill>
                            <a:schemeClr val="dk1"/>
                          </a:solidFill>
                          <a:latin typeface="Century Gothic" pitchFamily="34" charset="0"/>
                          <a:ea typeface="+mn-ea"/>
                          <a:cs typeface="+mn-cs"/>
                        </a:rPr>
                        <a:t>Can they evaluate how the venue, occasion and purpose affects the way a piece of music is created?</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analyse features within different pieces of music?</a:t>
                      </a:r>
                    </a:p>
                    <a:p>
                      <a:pPr marL="172800" indent="-172800">
                        <a:buFont typeface="Arial" pitchFamily="34" charset="0"/>
                        <a:buChar char="•"/>
                      </a:pPr>
                      <a:r>
                        <a:rPr kumimoji="0" lang="en-GB" sz="1200" i="0" kern="1200" dirty="0">
                          <a:solidFill>
                            <a:schemeClr val="dk1"/>
                          </a:solidFill>
                          <a:latin typeface="Century Gothic" pitchFamily="34" charset="0"/>
                          <a:ea typeface="+mn-ea"/>
                          <a:cs typeface="+mn-cs"/>
                        </a:rPr>
                        <a:t>Can they compare and contrast the impact that different composers from different times will have had on the</a:t>
                      </a:r>
                      <a:r>
                        <a:rPr kumimoji="0" lang="en-GB" sz="1200" i="0" kern="1200" baseline="0" dirty="0">
                          <a:solidFill>
                            <a:schemeClr val="dk1"/>
                          </a:solidFill>
                          <a:latin typeface="Century Gothic" pitchFamily="34" charset="0"/>
                          <a:ea typeface="+mn-ea"/>
                          <a:cs typeface="+mn-cs"/>
                        </a:rPr>
                        <a:t> people of the time</a:t>
                      </a:r>
                      <a:r>
                        <a:rPr kumimoji="0" lang="en-GB" sz="1200" i="0" kern="1200" dirty="0">
                          <a:solidFill>
                            <a:schemeClr val="dk1"/>
                          </a:solidFill>
                          <a:latin typeface="Century Gothic" pitchFamily="34" charset="0"/>
                          <a:ea typeface="+mn-ea"/>
                          <a:cs typeface="+mn-cs"/>
                        </a:rPr>
                        <a:t>?</a:t>
                      </a:r>
                      <a:endParaRPr lang="en-GB" sz="1200" i="0" dirty="0">
                        <a:latin typeface="Century Gothic" pitchFamily="34" charset="0"/>
                      </a:endParaRPr>
                    </a:p>
                  </a:txBody>
                  <a:tcPr marT="45727" marB="45727"/>
                </a:tc>
                <a:extLst>
                  <a:ext uri="{0D108BD9-81ED-4DB2-BD59-A6C34878D82A}">
                    <a16:rowId xmlns:a16="http://schemas.microsoft.com/office/drawing/2014/main" val="10003"/>
                  </a:ext>
                </a:extLst>
              </a:tr>
              <a:tr h="432048">
                <a:tc gridSpan="3">
                  <a:txBody>
                    <a:bodyPr/>
                    <a:lstStyle/>
                    <a:p>
                      <a:pPr marL="172800" lvl="0" indent="-172800" algn="ctr">
                        <a:buFont typeface="Arial" pitchFamily="34" charset="0"/>
                        <a:buNone/>
                      </a:pPr>
                      <a:r>
                        <a:rPr kumimoji="0" lang="en-GB" sz="1800" b="1" i="0" kern="1200" dirty="0">
                          <a:solidFill>
                            <a:schemeClr val="dk1"/>
                          </a:solidFill>
                          <a:latin typeface="Century Gothic" pitchFamily="34" charset="0"/>
                          <a:ea typeface="+mn-ea"/>
                          <a:cs typeface="+mn-cs"/>
                        </a:rPr>
                        <a:t>Year 6 (Challenging)</a:t>
                      </a:r>
                    </a:p>
                  </a:txBody>
                  <a:tcPr marT="45727" marB="45727" anchor="ctr"/>
                </a:tc>
                <a:tc hMerge="1">
                  <a:txBody>
                    <a:bodyPr/>
                    <a:lstStyle/>
                    <a:p>
                      <a:pPr>
                        <a:buFont typeface="Arial" pitchFamily="34" charset="0"/>
                        <a:buChar char="•"/>
                      </a:pPr>
                      <a:endParaRPr lang="en-GB" sz="1200" i="0" dirty="0">
                        <a:latin typeface="Century Gothic" pitchFamily="34" charset="0"/>
                      </a:endParaRPr>
                    </a:p>
                  </a:txBody>
                  <a:tcPr marT="45727" marB="45727"/>
                </a:tc>
                <a:tc hMerge="1">
                  <a:txBody>
                    <a:bodyPr/>
                    <a:lstStyle/>
                    <a:p>
                      <a:pPr>
                        <a:buFont typeface="Arial" pitchFamily="34" charset="0"/>
                        <a:buChar char="•"/>
                      </a:pPr>
                      <a:endParaRPr lang="en-GB" sz="1200" i="0" dirty="0">
                        <a:latin typeface="Century Gothic" pitchFamily="34" charset="0"/>
                      </a:endParaRPr>
                    </a:p>
                  </a:txBody>
                  <a:tcPr marT="45727" marB="45727"/>
                </a:tc>
                <a:extLst>
                  <a:ext uri="{0D108BD9-81ED-4DB2-BD59-A6C34878D82A}">
                    <a16:rowId xmlns:a16="http://schemas.microsoft.com/office/drawing/2014/main" val="10004"/>
                  </a:ext>
                </a:extLst>
              </a:tr>
              <a:tr h="432048">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perform a piece of music which contains two (or more) distinct melodic or rhythmic parts,</a:t>
                      </a:r>
                      <a:r>
                        <a:rPr kumimoji="0" lang="en-GB" sz="1200" kern="1200" baseline="0" dirty="0">
                          <a:solidFill>
                            <a:schemeClr val="dk1"/>
                          </a:solidFill>
                          <a:latin typeface="Century Gothic" pitchFamily="34" charset="0"/>
                          <a:ea typeface="+mn-ea"/>
                          <a:cs typeface="+mn-cs"/>
                        </a:rPr>
                        <a:t> knowing</a:t>
                      </a:r>
                      <a:r>
                        <a:rPr kumimoji="0" lang="en-GB" sz="1200" kern="1200" dirty="0">
                          <a:solidFill>
                            <a:schemeClr val="dk1"/>
                          </a:solidFill>
                          <a:latin typeface="Century Gothic" pitchFamily="34" charset="0"/>
                          <a:ea typeface="+mn-ea"/>
                          <a:cs typeface="+mn-cs"/>
                        </a:rPr>
                        <a:t> how the parts will fit together?</a:t>
                      </a:r>
                    </a:p>
                    <a:p>
                      <a:pPr marL="172800" lvl="0" indent="-172800">
                        <a:buFont typeface="Arial" pitchFamily="34" charset="0"/>
                        <a:buChar char="•"/>
                      </a:pPr>
                      <a:endParaRPr kumimoji="0" lang="en-GB" sz="1200" i="0" kern="1200" dirty="0">
                        <a:solidFill>
                          <a:schemeClr val="dk1"/>
                        </a:solidFill>
                        <a:latin typeface="Century Gothic" pitchFamily="34" charset="0"/>
                        <a:ea typeface="+mn-ea"/>
                        <a:cs typeface="+mn-cs"/>
                      </a:endParaRPr>
                    </a:p>
                  </a:txBody>
                  <a:tcPr marT="45727" marB="45727"/>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show how a small change of tempo can make a piece of music more effective?</a:t>
                      </a:r>
                    </a:p>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Do they use the full range of chromatic pitches to build up chords, melodic lines and bass lines?</a:t>
                      </a:r>
                      <a:endParaRPr lang="en-GB" sz="1200" dirty="0">
                        <a:latin typeface="Century Gothic" pitchFamily="34" charset="0"/>
                      </a:endParaRPr>
                    </a:p>
                  </a:txBody>
                  <a:tcPr marT="45727" marB="45727"/>
                </a:tc>
                <a:tc>
                  <a:txBody>
                    <a:bodyPr/>
                    <a:lstStyle/>
                    <a:p>
                      <a:pPr marL="172800" marR="0" lvl="0" indent="-1728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GB" sz="1200" kern="1200" dirty="0">
                          <a:solidFill>
                            <a:schemeClr val="dk1"/>
                          </a:solidFill>
                          <a:latin typeface="Century Gothic" pitchFamily="34" charset="0"/>
                          <a:ea typeface="+mn-ea"/>
                          <a:cs typeface="+mn-cs"/>
                        </a:rPr>
                        <a:t>Can they appraise</a:t>
                      </a:r>
                      <a:r>
                        <a:rPr kumimoji="0" lang="en-GB" sz="1200" kern="1200" baseline="0" dirty="0">
                          <a:solidFill>
                            <a:schemeClr val="dk1"/>
                          </a:solidFill>
                          <a:latin typeface="Century Gothic" pitchFamily="34" charset="0"/>
                          <a:ea typeface="+mn-ea"/>
                          <a:cs typeface="+mn-cs"/>
                        </a:rPr>
                        <a:t> the</a:t>
                      </a:r>
                      <a:r>
                        <a:rPr kumimoji="0" lang="en-GB" sz="1200" kern="1200" dirty="0">
                          <a:solidFill>
                            <a:schemeClr val="dk1"/>
                          </a:solidFill>
                          <a:latin typeface="Century Gothic" pitchFamily="34" charset="0"/>
                          <a:ea typeface="+mn-ea"/>
                          <a:cs typeface="+mn-cs"/>
                        </a:rPr>
                        <a:t> introductions, interludes and endings for songs and compositions they have created?</a:t>
                      </a:r>
                    </a:p>
                    <a:p>
                      <a:pPr marL="172800" indent="-172800">
                        <a:buFont typeface="Arial" pitchFamily="34" charset="0"/>
                        <a:buChar char="•"/>
                      </a:pPr>
                      <a:endParaRPr lang="en-GB" sz="1200" i="0" dirty="0">
                        <a:latin typeface="Century Gothic" pitchFamily="34" charset="0"/>
                      </a:endParaRPr>
                    </a:p>
                  </a:txBody>
                  <a:tcPr marT="45727" marB="45727"/>
                </a:tc>
                <a:extLst>
                  <a:ext uri="{0D108BD9-81ED-4DB2-BD59-A6C34878D82A}">
                    <a16:rowId xmlns:a16="http://schemas.microsoft.com/office/drawing/2014/main" val="10005"/>
                  </a:ext>
                </a:extLst>
              </a:tr>
            </a:tbl>
          </a:graphicData>
        </a:graphic>
      </p:graphicFrame>
      <p:sp>
        <p:nvSpPr>
          <p:cNvPr id="2" name="Footer Placeholder 1">
            <a:extLst>
              <a:ext uri="{FF2B5EF4-FFF2-40B4-BE49-F238E27FC236}">
                <a16:creationId xmlns:a16="http://schemas.microsoft.com/office/drawing/2014/main" id="{0728892E-CBD9-445F-939A-2FA48BE8471E}"/>
              </a:ext>
            </a:extLst>
          </p:cNvPr>
          <p:cNvSpPr>
            <a:spLocks noGrp="1"/>
          </p:cNvSpPr>
          <p:nvPr>
            <p:ph type="ftr" sz="quarter" idx="11"/>
          </p:nvPr>
        </p:nvSpPr>
        <p:spPr/>
        <p:txBody>
          <a:bodyPr/>
          <a:lstStyle/>
          <a:p>
            <a:r>
              <a:rPr lang="en-GB" smtClean="0"/>
              <a:t>(c) Focus Education (UK) Ltd</a:t>
            </a:r>
            <a:endParaRPr lang="en-GB" dirty="0"/>
          </a:p>
        </p:txBody>
      </p:sp>
      <p:sp>
        <p:nvSpPr>
          <p:cNvPr id="3" name="Slide Number Placeholder 2"/>
          <p:cNvSpPr>
            <a:spLocks noGrp="1"/>
          </p:cNvSpPr>
          <p:nvPr>
            <p:ph type="sldNum" sz="quarter" idx="12"/>
          </p:nvPr>
        </p:nvSpPr>
        <p:spPr/>
        <p:txBody>
          <a:bodyPr/>
          <a:lstStyle/>
          <a:p>
            <a:fld id="{63AE8FA3-EEAC-4A69-A937-97D55627DA92}" type="slidenum">
              <a:rPr lang="en-GB" smtClean="0"/>
              <a:pPr/>
              <a:t>9</a:t>
            </a:fld>
            <a:endParaRPr lang="en-GB" dirty="0"/>
          </a:p>
        </p:txBody>
      </p:sp>
    </p:spTree>
    <p:extLst>
      <p:ext uri="{BB962C8B-B14F-4D97-AF65-F5344CB8AC3E}">
        <p14:creationId xmlns:p14="http://schemas.microsoft.com/office/powerpoint/2010/main" val="349802321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6772</TotalTime>
  <Words>2148</Words>
  <Application>Microsoft Office PowerPoint</Application>
  <PresentationFormat>On-screen Show (4:3)</PresentationFormat>
  <Paragraphs>245</Paragraphs>
  <Slides>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Century Gothic</vt:lpstr>
      <vt:lpstr>Comic Sans MS</vt:lpstr>
      <vt:lpstr>Roboto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Leadership – Geography</dc:title>
  <dc:creator>Tim Nelson</dc:creator>
  <cp:lastModifiedBy>Rudd, Sarah</cp:lastModifiedBy>
  <cp:revision>44</cp:revision>
  <dcterms:created xsi:type="dcterms:W3CDTF">2019-05-08T10:59:27Z</dcterms:created>
  <dcterms:modified xsi:type="dcterms:W3CDTF">2019-11-29T09:19:57Z</dcterms:modified>
</cp:coreProperties>
</file>